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
  </p:notesMasterIdLst>
  <p:handoutMasterIdLst>
    <p:handoutMasterId r:id="rId108"/>
  </p:handoutMasterIdLst>
  <p:sldIdLst>
    <p:sldId id="1113" r:id="rId3"/>
    <p:sldId id="1809" r:id="rId4"/>
    <p:sldId id="552" r:id="rId5"/>
    <p:sldId id="553" r:id="rId6"/>
    <p:sldId id="1139" r:id="rId7"/>
    <p:sldId id="554" r:id="rId8"/>
    <p:sldId id="640" r:id="rId9"/>
    <p:sldId id="641" r:id="rId11"/>
    <p:sldId id="725" r:id="rId12"/>
    <p:sldId id="726" r:id="rId13"/>
    <p:sldId id="1111" r:id="rId14"/>
    <p:sldId id="401" r:id="rId15"/>
    <p:sldId id="455" r:id="rId16"/>
    <p:sldId id="456" r:id="rId17"/>
    <p:sldId id="457" r:id="rId18"/>
    <p:sldId id="715" r:id="rId19"/>
    <p:sldId id="716" r:id="rId20"/>
    <p:sldId id="1112" r:id="rId21"/>
    <p:sldId id="1997" r:id="rId22"/>
    <p:sldId id="1998" r:id="rId23"/>
    <p:sldId id="1940" r:id="rId24"/>
    <p:sldId id="1941" r:id="rId25"/>
    <p:sldId id="1942" r:id="rId26"/>
    <p:sldId id="1943" r:id="rId27"/>
    <p:sldId id="701" r:id="rId28"/>
    <p:sldId id="702" r:id="rId29"/>
    <p:sldId id="728" r:id="rId30"/>
    <p:sldId id="1386" r:id="rId31"/>
    <p:sldId id="1810" r:id="rId32"/>
    <p:sldId id="1387" r:id="rId33"/>
    <p:sldId id="1811" r:id="rId34"/>
    <p:sldId id="1812" r:id="rId35"/>
    <p:sldId id="1813" r:id="rId36"/>
    <p:sldId id="1814" r:id="rId37"/>
    <p:sldId id="1868" r:id="rId38"/>
    <p:sldId id="1869" r:id="rId39"/>
    <p:sldId id="1295" r:id="rId40"/>
    <p:sldId id="1296" r:id="rId41"/>
    <p:sldId id="1297" r:id="rId42"/>
    <p:sldId id="1319" r:id="rId43"/>
    <p:sldId id="1321" r:id="rId44"/>
    <p:sldId id="1348" r:id="rId45"/>
    <p:sldId id="1349" r:id="rId46"/>
    <p:sldId id="1902" r:id="rId47"/>
    <p:sldId id="1933" r:id="rId48"/>
    <p:sldId id="1934" r:id="rId49"/>
    <p:sldId id="1935" r:id="rId50"/>
    <p:sldId id="1937" r:id="rId51"/>
    <p:sldId id="1938" r:id="rId52"/>
    <p:sldId id="1939" r:id="rId53"/>
    <p:sldId id="1815" r:id="rId54"/>
    <p:sldId id="1816" r:id="rId55"/>
    <p:sldId id="1817" r:id="rId56"/>
    <p:sldId id="1818" r:id="rId57"/>
    <p:sldId id="1819" r:id="rId58"/>
    <p:sldId id="1820" r:id="rId59"/>
    <p:sldId id="1821" r:id="rId60"/>
    <p:sldId id="1928" r:id="rId61"/>
    <p:sldId id="1929" r:id="rId62"/>
    <p:sldId id="1930" r:id="rId63"/>
    <p:sldId id="1931" r:id="rId64"/>
    <p:sldId id="1932" r:id="rId65"/>
    <p:sldId id="1350" r:id="rId66"/>
    <p:sldId id="1351" r:id="rId67"/>
    <p:sldId id="1358" r:id="rId68"/>
    <p:sldId id="1359" r:id="rId69"/>
    <p:sldId id="1822" r:id="rId70"/>
    <p:sldId id="1322" r:id="rId71"/>
    <p:sldId id="1320" r:id="rId72"/>
    <p:sldId id="1315" r:id="rId73"/>
    <p:sldId id="1316" r:id="rId74"/>
    <p:sldId id="1317" r:id="rId75"/>
    <p:sldId id="1318" r:id="rId76"/>
    <p:sldId id="2102" r:id="rId77"/>
    <p:sldId id="2103" r:id="rId78"/>
    <p:sldId id="1823" r:id="rId79"/>
    <p:sldId id="1213" r:id="rId80"/>
    <p:sldId id="1214" r:id="rId81"/>
    <p:sldId id="2075" r:id="rId82"/>
    <p:sldId id="2076" r:id="rId83"/>
    <p:sldId id="2056" r:id="rId84"/>
    <p:sldId id="2057" r:id="rId85"/>
    <p:sldId id="2058" r:id="rId86"/>
    <p:sldId id="2059" r:id="rId87"/>
    <p:sldId id="2060" r:id="rId88"/>
    <p:sldId id="2061" r:id="rId89"/>
    <p:sldId id="2062" r:id="rId90"/>
    <p:sldId id="2063" r:id="rId91"/>
    <p:sldId id="2064" r:id="rId92"/>
    <p:sldId id="2065" r:id="rId93"/>
    <p:sldId id="2066" r:id="rId94"/>
    <p:sldId id="2073" r:id="rId95"/>
    <p:sldId id="2074" r:id="rId96"/>
    <p:sldId id="2067" r:id="rId97"/>
    <p:sldId id="2068" r:id="rId98"/>
    <p:sldId id="2069" r:id="rId99"/>
    <p:sldId id="2070" r:id="rId100"/>
    <p:sldId id="2071" r:id="rId101"/>
    <p:sldId id="2072" r:id="rId102"/>
    <p:sldId id="2077" r:id="rId103"/>
    <p:sldId id="2078" r:id="rId104"/>
    <p:sldId id="2099" r:id="rId105"/>
    <p:sldId id="2100" r:id="rId106"/>
    <p:sldId id="515" r:id="rId107"/>
  </p:sldIdLst>
  <p:sldSz cx="12192000" cy="6858000"/>
  <p:notesSz cx="6858000" cy="9144000"/>
  <p:custDataLst>
    <p:tags r:id="rId1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varScale="1">
        <p:scale>
          <a:sx n="104" d="100"/>
          <a:sy n="104" d="100"/>
        </p:scale>
        <p:origin x="31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7.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6.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5.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2" Type="http://schemas.openxmlformats.org/officeDocument/2006/relationships/tags" Target="tags/tag10.xml"/><Relationship Id="rId111" Type="http://schemas.openxmlformats.org/officeDocument/2006/relationships/tableStyles" Target="tableStyles.xml"/><Relationship Id="rId110" Type="http://schemas.openxmlformats.org/officeDocument/2006/relationships/viewProps" Target="viewProps.xml"/><Relationship Id="rId11" Type="http://schemas.openxmlformats.org/officeDocument/2006/relationships/slide" Target="slides/slide8.xml"/><Relationship Id="rId109" Type="http://schemas.openxmlformats.org/officeDocument/2006/relationships/presProps" Target="presProps.xml"/><Relationship Id="rId108" Type="http://schemas.openxmlformats.org/officeDocument/2006/relationships/handoutMaster" Target="handoutMasters/handoutMaster1.xml"/><Relationship Id="rId107" Type="http://schemas.openxmlformats.org/officeDocument/2006/relationships/slide" Target="slides/slide104.xml"/><Relationship Id="rId106" Type="http://schemas.openxmlformats.org/officeDocument/2006/relationships/slide" Target="slides/slide103.xml"/><Relationship Id="rId105" Type="http://schemas.openxmlformats.org/officeDocument/2006/relationships/slide" Target="slides/slide102.xml"/><Relationship Id="rId104" Type="http://schemas.openxmlformats.org/officeDocument/2006/relationships/slide" Target="slides/slide101.xml"/><Relationship Id="rId103" Type="http://schemas.openxmlformats.org/officeDocument/2006/relationships/slide" Target="slides/slide100.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notesMaster" Target="notesMasters/notesMaster1.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E44412-7111-42C6-9635-DDAC5ED89A7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7D8F5-B6DA-4699-B204-778FC1FBC9F9}"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1C7D8F5-B6DA-4699-B204-778FC1FBC9F9}"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B3FEF9A3-8F23-4E26-8945-3A1C9CB40DEA}"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9D4CAB8-CE4A-48EC-BAA0-6A376B28B06A}"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3FEF9A3-8F23-4E26-8945-3A1C9CB40DEA}"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D4CAB8-CE4A-48EC-BAA0-6A376B28B06A}"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51.png"/><Relationship Id="rId1" Type="http://schemas.openxmlformats.org/officeDocument/2006/relationships/image" Target="../media/image5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2.png"/><Relationship Id="rId3" Type="http://schemas.openxmlformats.org/officeDocument/2006/relationships/tags" Target="../tags/tag2.xml"/><Relationship Id="rId2" Type="http://schemas.openxmlformats.org/officeDocument/2006/relationships/image" Target="../media/image11.png"/><Relationship Id="rId1" Type="http://schemas.openxmlformats.org/officeDocument/2006/relationships/tags" Target="../tags/tag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3.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tags" Target="../tags/tag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7.png"/><Relationship Id="rId3" Type="http://schemas.openxmlformats.org/officeDocument/2006/relationships/tags" Target="../tags/tag5.xml"/><Relationship Id="rId2" Type="http://schemas.openxmlformats.org/officeDocument/2006/relationships/image" Target="../media/image16.png"/><Relationship Id="rId1" Type="http://schemas.openxmlformats.org/officeDocument/2006/relationships/tags" Target="../tags/tag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tags" Target="../tags/tag7.xml"/><Relationship Id="rId2" Type="http://schemas.openxmlformats.org/officeDocument/2006/relationships/image" Target="../media/image18.png"/><Relationship Id="rId1" Type="http://schemas.openxmlformats.org/officeDocument/2006/relationships/tags" Target="../tags/tag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20.wmf"/><Relationship Id="rId1" Type="http://schemas.openxmlformats.org/officeDocument/2006/relationships/oleObject" Target="../embeddings/oleObject1.bin"/></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23.png"/><Relationship Id="rId3" Type="http://schemas.openxmlformats.org/officeDocument/2006/relationships/tags" Target="../tags/tag9.xml"/><Relationship Id="rId2" Type="http://schemas.openxmlformats.org/officeDocument/2006/relationships/image" Target="../media/image22.png"/><Relationship Id="rId1" Type="http://schemas.openxmlformats.org/officeDocument/2006/relationships/tags" Target="../tags/tag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2.xml"/><Relationship Id="rId4" Type="http://schemas.openxmlformats.org/officeDocument/2006/relationships/image" Target="../media/image31.wmf"/><Relationship Id="rId3" Type="http://schemas.openxmlformats.org/officeDocument/2006/relationships/oleObject" Target="../embeddings/oleObject3.bin"/><Relationship Id="rId2" Type="http://schemas.openxmlformats.org/officeDocument/2006/relationships/image" Target="../media/image30.wmf"/><Relationship Id="rId1" Type="http://schemas.openxmlformats.org/officeDocument/2006/relationships/oleObject" Target="../embeddings/oleObject2.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3.png"/><Relationship Id="rId1"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1.png"/><Relationship Id="rId1" Type="http://schemas.openxmlformats.org/officeDocument/2006/relationships/image" Target="../media/image4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树链剖分</a:t>
            </a:r>
            <a:endParaRPr lang="zh-CN" altLang="en-US" dirty="0"/>
          </a:p>
        </p:txBody>
      </p:sp>
      <p:sp>
        <p:nvSpPr>
          <p:cNvPr id="3" name="副标题 2"/>
          <p:cNvSpPr>
            <a:spLocks noGrp="1"/>
          </p:cNvSpPr>
          <p:nvPr>
            <p:ph type="subTitle" idx="1"/>
          </p:nvPr>
        </p:nvSpPr>
        <p:spPr/>
        <p:txBody>
          <a:bodyPr/>
          <a:lstStyle/>
          <a:p>
            <a:r>
              <a:rPr lang="zh-CN" altLang="en-US" dirty="0"/>
              <a:t>成都七中 </a:t>
            </a:r>
            <a:r>
              <a:rPr lang="en-US" altLang="zh-CN" dirty="0"/>
              <a:t>nzhtl1477</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在序列上如何维护呢？</a:t>
            </a:r>
            <a:endParaRPr lang="en-US" altLang="zh-CN" dirty="0"/>
          </a:p>
          <a:p>
            <a:r>
              <a:rPr lang="en-US" altLang="zh-CN" dirty="0" err="1"/>
              <a:t>gcd</a:t>
            </a:r>
            <a:r>
              <a:rPr lang="en-US" altLang="zh-CN" dirty="0"/>
              <a:t>( a , b ) = </a:t>
            </a:r>
            <a:r>
              <a:rPr lang="en-US" altLang="zh-CN" dirty="0" err="1"/>
              <a:t>gcd</a:t>
            </a:r>
            <a:r>
              <a:rPr lang="en-US" altLang="zh-CN" dirty="0"/>
              <a:t>( a - b , b )</a:t>
            </a:r>
            <a:endParaRPr lang="en-US" altLang="zh-CN" dirty="0"/>
          </a:p>
          <a:p>
            <a:r>
              <a:rPr lang="zh-CN" altLang="en-US" dirty="0"/>
              <a:t>将每个位置差分：</a:t>
            </a:r>
            <a:endParaRPr lang="en-US" altLang="zh-CN" dirty="0"/>
          </a:p>
          <a:p>
            <a:r>
              <a:rPr lang="en-US" altLang="zh-CN" dirty="0"/>
              <a:t>b[</a:t>
            </a:r>
            <a:r>
              <a:rPr lang="en-US" altLang="zh-CN" dirty="0" err="1"/>
              <a:t>i</a:t>
            </a:r>
            <a:r>
              <a:rPr lang="en-US" altLang="zh-CN" dirty="0"/>
              <a:t>] = a[i-1]-a[</a:t>
            </a:r>
            <a:r>
              <a:rPr lang="en-US" altLang="zh-CN" dirty="0" err="1"/>
              <a:t>i</a:t>
            </a:r>
            <a:r>
              <a:rPr lang="en-US" altLang="zh-CN" dirty="0"/>
              <a:t>]</a:t>
            </a:r>
            <a:endParaRPr lang="en-US" altLang="zh-CN" dirty="0"/>
          </a:p>
          <a:p>
            <a:r>
              <a:rPr lang="zh-CN" altLang="en-US" dirty="0"/>
              <a:t>则</a:t>
            </a:r>
            <a:r>
              <a:rPr lang="en-US" altLang="zh-CN" dirty="0"/>
              <a:t>a</a:t>
            </a:r>
            <a:r>
              <a:rPr lang="zh-CN" altLang="en-US" dirty="0"/>
              <a:t>的区间加对应了</a:t>
            </a:r>
            <a:r>
              <a:rPr lang="en-US" altLang="zh-CN" dirty="0"/>
              <a:t>b</a:t>
            </a:r>
            <a:r>
              <a:rPr lang="zh-CN" altLang="en-US" dirty="0"/>
              <a:t>的单点修改</a:t>
            </a:r>
            <a:endParaRPr lang="en-US" altLang="zh-CN" dirty="0"/>
          </a:p>
          <a:p>
            <a:r>
              <a:rPr lang="en-US" altLang="zh-CN" dirty="0"/>
              <a:t>a</a:t>
            </a:r>
            <a:r>
              <a:rPr lang="zh-CN" altLang="en-US" dirty="0"/>
              <a:t>的区间</a:t>
            </a:r>
            <a:r>
              <a:rPr lang="en-US" altLang="zh-CN" dirty="0" err="1"/>
              <a:t>gcd</a:t>
            </a:r>
            <a:r>
              <a:rPr lang="zh-CN" altLang="en-US" dirty="0"/>
              <a:t>和</a:t>
            </a:r>
            <a:r>
              <a:rPr lang="en-US" altLang="zh-CN" dirty="0"/>
              <a:t>b</a:t>
            </a:r>
            <a:r>
              <a:rPr lang="zh-CN" altLang="en-US" dirty="0"/>
              <a:t>的区间</a:t>
            </a:r>
            <a:r>
              <a:rPr lang="en-US" altLang="zh-CN" dirty="0" err="1"/>
              <a:t>gcd</a:t>
            </a:r>
            <a:r>
              <a:rPr lang="zh-CN" altLang="en-US" dirty="0"/>
              <a:t>（特判端点）相同</a:t>
            </a:r>
            <a:endParaRPr lang="en-US" altLang="zh-CN"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P9620 歌姬</a:t>
            </a:r>
            <a:endParaRPr lang="zh-CN" altLang="en-US"/>
          </a:p>
        </p:txBody>
      </p:sp>
      <p:pic>
        <p:nvPicPr>
          <p:cNvPr id="5" name="内容占位符 4"/>
          <p:cNvPicPr>
            <a:picLocks noChangeAspect="1"/>
          </p:cNvPicPr>
          <p:nvPr>
            <p:ph idx="1"/>
          </p:nvPr>
        </p:nvPicPr>
        <p:blipFill>
          <a:blip r:embed="rId1"/>
          <a:stretch>
            <a:fillRect/>
          </a:stretch>
        </p:blipFill>
        <p:spPr>
          <a:xfrm>
            <a:off x="838200" y="1691005"/>
            <a:ext cx="9505950" cy="4351655"/>
          </a:xfrm>
          <a:prstGeom prst="rect">
            <a:avLst/>
          </a:prstGeom>
        </p:spPr>
      </p:pic>
      <p:pic>
        <p:nvPicPr>
          <p:cNvPr id="6" name="图片 5"/>
          <p:cNvPicPr>
            <a:picLocks noChangeAspect="1"/>
          </p:cNvPicPr>
          <p:nvPr/>
        </p:nvPicPr>
        <p:blipFill>
          <a:blip r:embed="rId2"/>
          <a:stretch>
            <a:fillRect/>
          </a:stretch>
        </p:blipFill>
        <p:spPr>
          <a:xfrm>
            <a:off x="838200" y="5986145"/>
            <a:ext cx="2438400" cy="43815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P4374 [USACO18OPEN] Disruption P</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10013315" cy="4351655"/>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Thanks for listening</a:t>
            </a:r>
            <a:endParaRPr lang="zh-CN" altLang="en-US" dirty="0"/>
          </a:p>
        </p:txBody>
      </p:sp>
      <p:pic>
        <p:nvPicPr>
          <p:cNvPr id="8" name="内容占位符 7"/>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50978" y="1673424"/>
            <a:ext cx="9217023" cy="5184576"/>
          </a:xfr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所以我们可以在树链剖分的</a:t>
            </a:r>
            <a:r>
              <a:rPr lang="en-US" altLang="zh-CN" dirty="0"/>
              <a:t>DFS</a:t>
            </a:r>
            <a:r>
              <a:rPr lang="zh-CN" altLang="en-US" dirty="0"/>
              <a:t>序上差分，区间加变成了单点修改，就可以维护了，注意需要特判端点</a:t>
            </a:r>
            <a:endParaRPr lang="en-US" altLang="zh-CN" dirty="0"/>
          </a:p>
          <a:p>
            <a:r>
              <a:rPr lang="zh-CN" altLang="en-US" dirty="0"/>
              <a:t>区间</a:t>
            </a:r>
            <a:r>
              <a:rPr lang="en-US" altLang="zh-CN" dirty="0"/>
              <a:t> </a:t>
            </a:r>
            <a:r>
              <a:rPr lang="en-US" altLang="zh-CN" dirty="0" err="1"/>
              <a:t>gcd </a:t>
            </a:r>
            <a:r>
              <a:rPr lang="zh-CN" altLang="en-US" dirty="0"/>
              <a:t>是</a:t>
            </a:r>
            <a:r>
              <a:rPr lang="en-US" altLang="zh-CN" dirty="0"/>
              <a:t>O( </a:t>
            </a:r>
            <a:r>
              <a:rPr lang="en-US" altLang="zh-CN" dirty="0" err="1"/>
              <a:t>logn</a:t>
            </a:r>
            <a:r>
              <a:rPr lang="en-US" altLang="zh-CN" dirty="0"/>
              <a:t> + </a:t>
            </a:r>
            <a:r>
              <a:rPr lang="en-US" altLang="zh-CN" dirty="0" err="1"/>
              <a:t>logv</a:t>
            </a:r>
            <a:r>
              <a:rPr lang="en-US" altLang="zh-CN" dirty="0"/>
              <a:t> )</a:t>
            </a:r>
            <a:r>
              <a:rPr lang="zh-CN" altLang="en-US" dirty="0"/>
              <a:t>的</a:t>
            </a:r>
            <a:endParaRPr lang="zh-CN" altLang="en-US" dirty="0"/>
          </a:p>
          <a:p>
            <a:r>
              <a:rPr lang="zh-CN" altLang="en-US" dirty="0"/>
              <a:t>总时间复杂度</a:t>
            </a:r>
            <a:r>
              <a:rPr lang="en-US" altLang="zh-CN" dirty="0"/>
              <a:t> O( mlogn(logn+logv) )</a:t>
            </a:r>
            <a:endParaRPr lang="en-US" altLang="zh-CN"/>
          </a:p>
          <a:p>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Luogu</a:t>
            </a:r>
            <a:r>
              <a:rPr lang="en-US" altLang="zh-CN" dirty="0"/>
              <a:t> T11738</a:t>
            </a:r>
            <a:endParaRPr lang="zh-CN" altLang="en-US" dirty="0"/>
          </a:p>
        </p:txBody>
      </p:sp>
      <p:sp>
        <p:nvSpPr>
          <p:cNvPr id="3" name="内容占位符 2"/>
          <p:cNvSpPr>
            <a:spLocks noGrp="1"/>
          </p:cNvSpPr>
          <p:nvPr>
            <p:ph idx="1"/>
          </p:nvPr>
        </p:nvSpPr>
        <p:spPr/>
        <p:txBody>
          <a:bodyPr/>
          <a:lstStyle/>
          <a:p>
            <a:r>
              <a:rPr lang="zh-CN" altLang="en-US" dirty="0"/>
              <a:t>给一棵</a:t>
            </a:r>
            <a:r>
              <a:rPr lang="en-US" altLang="zh-CN" dirty="0"/>
              <a:t>n</a:t>
            </a:r>
            <a:r>
              <a:rPr lang="zh-CN" altLang="en-US" dirty="0"/>
              <a:t>个点的树，初始点权全是</a:t>
            </a:r>
            <a:r>
              <a:rPr lang="en-US" altLang="zh-CN" dirty="0"/>
              <a:t>0</a:t>
            </a:r>
            <a:r>
              <a:rPr lang="zh-CN" altLang="en-US" dirty="0"/>
              <a:t>，有</a:t>
            </a:r>
            <a:r>
              <a:rPr lang="en-US" altLang="zh-CN" dirty="0"/>
              <a:t>m</a:t>
            </a:r>
            <a:r>
              <a:rPr lang="zh-CN" altLang="en-US" dirty="0"/>
              <a:t>次查询</a:t>
            </a:r>
            <a:endParaRPr lang="en-US" altLang="zh-CN" dirty="0"/>
          </a:p>
          <a:p>
            <a:r>
              <a:rPr lang="zh-CN" altLang="en-US" dirty="0"/>
              <a:t>每次查询的时候给定</a:t>
            </a:r>
            <a:r>
              <a:rPr lang="en-US" altLang="zh-CN" dirty="0"/>
              <a:t>a</a:t>
            </a:r>
            <a:r>
              <a:rPr lang="zh-CN" altLang="en-US" dirty="0"/>
              <a:t>条链和</a:t>
            </a:r>
            <a:r>
              <a:rPr lang="en-US" altLang="zh-CN" dirty="0"/>
              <a:t>b</a:t>
            </a:r>
            <a:r>
              <a:rPr lang="zh-CN" altLang="en-US" dirty="0"/>
              <a:t>个子树还有一个值</a:t>
            </a:r>
            <a:r>
              <a:rPr lang="en-US" altLang="zh-CN" dirty="0"/>
              <a:t>t</a:t>
            </a:r>
            <a:endParaRPr lang="en-US" altLang="zh-CN" dirty="0"/>
          </a:p>
          <a:p>
            <a:r>
              <a:rPr lang="zh-CN" altLang="en-US" dirty="0"/>
              <a:t>把每条链上每个点</a:t>
            </a:r>
            <a:r>
              <a:rPr lang="en-US" altLang="zh-CN" dirty="0"/>
              <a:t>++</a:t>
            </a:r>
            <a:r>
              <a:rPr lang="zh-CN" altLang="en-US" dirty="0"/>
              <a:t>，每个子树中每个点</a:t>
            </a:r>
            <a:r>
              <a:rPr lang="en-US" altLang="zh-CN" dirty="0"/>
              <a:t>++</a:t>
            </a:r>
            <a:endParaRPr lang="en-US" altLang="zh-CN" dirty="0"/>
          </a:p>
          <a:p>
            <a:r>
              <a:rPr lang="zh-CN" altLang="en-US" dirty="0"/>
              <a:t>求树上有多少点值</a:t>
            </a:r>
            <a:r>
              <a:rPr lang="en-US" altLang="zh-CN" dirty="0"/>
              <a:t>&gt;=t</a:t>
            </a:r>
            <a:endParaRPr lang="en-US" altLang="zh-CN" dirty="0"/>
          </a:p>
          <a:p>
            <a:r>
              <a:rPr lang="zh-CN" altLang="en-US" dirty="0"/>
              <a:t>每次询问独立</a:t>
            </a:r>
            <a:endParaRPr lang="en-US" altLang="zh-CN" dirty="0"/>
          </a:p>
          <a:p>
            <a:r>
              <a:rPr lang="en-US" altLang="zh-CN" dirty="0"/>
              <a:t>n=100000</a:t>
            </a:r>
            <a:endParaRPr lang="en-US" altLang="zh-CN" dirty="0"/>
          </a:p>
          <a:p>
            <a:r>
              <a:rPr lang="en-US" altLang="zh-CN" dirty="0"/>
              <a:t>m=400000</a:t>
            </a:r>
            <a:endParaRPr lang="en-US" altLang="zh-CN" dirty="0"/>
          </a:p>
          <a:p>
            <a:r>
              <a:rPr lang="en-US" altLang="zh-CN" dirty="0"/>
              <a:t>a</a:t>
            </a:r>
            <a:r>
              <a:rPr lang="zh-CN" altLang="en-US" dirty="0"/>
              <a:t>的和</a:t>
            </a:r>
            <a:r>
              <a:rPr lang="en-US" altLang="zh-CN" dirty="0"/>
              <a:t>=1500000</a:t>
            </a:r>
            <a:r>
              <a:rPr lang="zh-CN" altLang="en-US" dirty="0"/>
              <a:t>，</a:t>
            </a:r>
            <a:r>
              <a:rPr lang="en-US" altLang="zh-CN" dirty="0"/>
              <a:t>b</a:t>
            </a:r>
            <a:r>
              <a:rPr lang="zh-CN" altLang="en-US" dirty="0"/>
              <a:t>的和</a:t>
            </a:r>
            <a:r>
              <a:rPr lang="en-US" altLang="zh-CN" dirty="0"/>
              <a:t>=1000000</a:t>
            </a:r>
            <a:endParaRPr lang="en-US" altLang="zh-CN" dirty="0"/>
          </a:p>
          <a:p>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zh-CN" dirty="0"/>
              <a:t>树链剖分</a:t>
            </a:r>
            <a:r>
              <a:rPr lang="zh-CN" altLang="en-US" dirty="0"/>
              <a:t>，这样链变成</a:t>
            </a:r>
            <a:r>
              <a:rPr lang="en-US" altLang="zh-CN" dirty="0"/>
              <a:t>O(</a:t>
            </a:r>
            <a:r>
              <a:rPr lang="en-US" altLang="zh-CN" dirty="0" err="1"/>
              <a:t>logn</a:t>
            </a:r>
            <a:r>
              <a:rPr lang="en-US" altLang="zh-CN" dirty="0"/>
              <a:t>)</a:t>
            </a:r>
            <a:r>
              <a:rPr lang="zh-CN" altLang="en-US" dirty="0"/>
              <a:t>个区间，子树变成</a:t>
            </a:r>
            <a:r>
              <a:rPr lang="en-US" altLang="zh-CN" dirty="0"/>
              <a:t>O(1)</a:t>
            </a:r>
            <a:r>
              <a:rPr lang="zh-CN" altLang="en-US" dirty="0"/>
              <a:t>个区间</a:t>
            </a:r>
            <a:endParaRPr lang="zh-CN" altLang="zh-CN" dirty="0"/>
          </a:p>
          <a:p>
            <a:r>
              <a:rPr lang="zh-CN" altLang="zh-CN" dirty="0"/>
              <a:t>想想怎么不用数据结构维护这个东西</a:t>
            </a:r>
            <a:endParaRPr lang="zh-CN" altLang="zh-CN" dirty="0"/>
          </a:p>
          <a:p>
            <a:r>
              <a:rPr lang="zh-CN" altLang="zh-CN" dirty="0"/>
              <a:t>可以先想想差分</a:t>
            </a:r>
            <a:endParaRPr lang="zh-CN" altLang="en-US" dirty="0"/>
          </a:p>
        </p:txBody>
      </p:sp>
      <p:pic>
        <p:nvPicPr>
          <p:cNvPr id="10" name="图片 9"/>
          <p:cNvPicPr/>
          <p:nvPr/>
        </p:nvPicPr>
        <p:blipFill>
          <a:blip r:embed="rId1">
            <a:extLst>
              <a:ext uri="{28A0092B-C50C-407E-A947-70E740481C1C}">
                <a14:useLocalDpi xmlns:a14="http://schemas.microsoft.com/office/drawing/2010/main" val="0"/>
              </a:ext>
            </a:extLst>
          </a:blip>
          <a:srcRect/>
          <a:stretch>
            <a:fillRect/>
          </a:stretch>
        </p:blipFill>
        <p:spPr bwMode="auto">
          <a:xfrm>
            <a:off x="1029855" y="3429000"/>
            <a:ext cx="5267325" cy="1466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zh-CN" dirty="0"/>
              <a:t>我们肯定不能每次操作都暴力扫这个差分数组，会</a:t>
            </a:r>
            <a:r>
              <a:rPr lang="en-US" altLang="zh-CN" dirty="0"/>
              <a:t>TLE</a:t>
            </a:r>
            <a:r>
              <a:rPr lang="zh-CN" altLang="zh-CN" dirty="0"/>
              <a:t>的</a:t>
            </a:r>
            <a:endParaRPr lang="zh-CN" altLang="zh-CN" dirty="0"/>
          </a:p>
          <a:p>
            <a:r>
              <a:rPr lang="zh-CN" altLang="zh-CN" dirty="0"/>
              <a:t>所以我们考虑离散化</a:t>
            </a:r>
            <a:endParaRPr lang="zh-CN" altLang="zh-CN" dirty="0"/>
          </a:p>
          <a:p>
            <a:r>
              <a:rPr lang="zh-CN" altLang="zh-CN" dirty="0"/>
              <a:t>可以发现本来所有数都是一样的</a:t>
            </a:r>
            <a:endParaRPr lang="zh-CN" altLang="zh-CN" dirty="0"/>
          </a:p>
          <a:p>
            <a:r>
              <a:rPr lang="zh-CN" altLang="zh-CN" dirty="0"/>
              <a:t>进行了一次区间加之后，被加的那个区间和没被加的数值不一样了</a:t>
            </a:r>
            <a:endParaRPr lang="zh-CN" altLang="zh-CN" dirty="0"/>
          </a:p>
          <a:p>
            <a:r>
              <a:rPr lang="zh-CN" altLang="zh-CN" dirty="0"/>
              <a:t>但是不会对其他的数造成影响</a:t>
            </a:r>
            <a:endParaRPr lang="zh-CN" altLang="zh-CN" dirty="0"/>
          </a:p>
          <a:p>
            <a:r>
              <a:rPr lang="zh-CN" altLang="zh-CN" dirty="0"/>
              <a:t>也就是说区间加只会影响两个端点上的数，而区间中，或者区间外的点中，原本与相邻的点值一样的点还是与其相邻的点值一样</a:t>
            </a:r>
            <a:endParaRPr lang="zh-CN" altLang="zh-CN" dirty="0"/>
          </a:p>
          <a:p>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zh-CN" dirty="0"/>
              <a:t>于是每次把所有差分后的前缀修改拿来排序离散化就可以了</a:t>
            </a:r>
            <a:endParaRPr lang="zh-CN" altLang="zh-CN" dirty="0"/>
          </a:p>
          <a:p>
            <a:r>
              <a:rPr lang="zh-CN" altLang="zh-CN" dirty="0"/>
              <a:t>我们可以离线，对每次操作的数一起排序</a:t>
            </a:r>
            <a:endParaRPr lang="zh-CN" altLang="zh-CN" dirty="0"/>
          </a:p>
          <a:p>
            <a:r>
              <a:rPr lang="zh-CN" altLang="zh-CN" dirty="0"/>
              <a:t>然后不用快速排序，而使用计数排序或者基数排序</a:t>
            </a:r>
            <a:endParaRPr lang="zh-CN" altLang="zh-CN" dirty="0"/>
          </a:p>
          <a:p>
            <a:r>
              <a:rPr lang="zh-CN" altLang="zh-CN" dirty="0"/>
              <a:t>这样时间复杂度变为</a:t>
            </a:r>
            <a:r>
              <a:rPr lang="en-US" altLang="zh-CN" dirty="0"/>
              <a:t>O( </a:t>
            </a:r>
            <a:r>
              <a:rPr lang="en-US" altLang="zh-CN" dirty="0" err="1"/>
              <a:t>alogn</a:t>
            </a:r>
            <a:r>
              <a:rPr lang="en-US" altLang="zh-CN" dirty="0"/>
              <a:t> + b )</a:t>
            </a:r>
            <a:endParaRPr lang="zh-CN" altLang="zh-CN" dirty="0"/>
          </a:p>
          <a:p>
            <a:r>
              <a:rPr lang="zh-CN" altLang="zh-CN" dirty="0"/>
              <a:t>可以通过</a:t>
            </a:r>
            <a:r>
              <a:rPr lang="en-US" altLang="zh-CN" dirty="0"/>
              <a:t>100</a:t>
            </a:r>
            <a:r>
              <a:rPr lang="zh-CN" altLang="zh-CN" dirty="0"/>
              <a:t>分的数据</a:t>
            </a:r>
            <a:endParaRPr lang="zh-CN" altLang="zh-CN" dirty="0"/>
          </a:p>
          <a:p>
            <a:r>
              <a:rPr lang="zh-CN" altLang="en-US" dirty="0"/>
              <a:t>这里实际上可以用虚树做到</a:t>
            </a:r>
            <a:r>
              <a:rPr lang="en-US" altLang="zh-CN" dirty="0"/>
              <a:t>O( a + b )</a:t>
            </a:r>
            <a:r>
              <a:rPr lang="zh-CN" altLang="en-US" dirty="0"/>
              <a:t>，不过要同时维护链和子树的虚树，然后对每个部分的每段合并起来，比较麻烦</a:t>
            </a:r>
            <a:endParaRPr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Wannafly</a:t>
            </a:r>
            <a:r>
              <a:rPr lang="en-US" altLang="zh-CN" dirty="0"/>
              <a:t> </a:t>
            </a:r>
            <a:r>
              <a:rPr lang="zh-CN" altLang="en-US" dirty="0"/>
              <a:t>挑战赛 </a:t>
            </a:r>
            <a:r>
              <a:rPr lang="en-US" altLang="zh-CN" dirty="0"/>
              <a:t>13F</a:t>
            </a:r>
            <a:endParaRPr lang="zh-CN" altLang="en-US" dirty="0"/>
          </a:p>
        </p:txBody>
      </p:sp>
      <p:sp>
        <p:nvSpPr>
          <p:cNvPr id="3" name="内容占位符 2"/>
          <p:cNvSpPr>
            <a:spLocks noGrp="1"/>
          </p:cNvSpPr>
          <p:nvPr>
            <p:ph idx="1"/>
          </p:nvPr>
        </p:nvSpPr>
        <p:spPr/>
        <p:txBody>
          <a:bodyPr/>
          <a:lstStyle/>
          <a:p>
            <a:r>
              <a:rPr lang="zh-CN" altLang="en-US" dirty="0"/>
              <a:t>维护⼀棵 </a:t>
            </a:r>
            <a:r>
              <a:rPr lang="en-US" altLang="zh-CN" dirty="0"/>
              <a:t>N </a:t>
            </a:r>
            <a:r>
              <a:rPr lang="zh-CN" altLang="en-US" dirty="0"/>
              <a:t>个结点的⽆根树。 支持两种操作： </a:t>
            </a:r>
            <a:endParaRPr lang="en-US" altLang="zh-CN" dirty="0"/>
          </a:p>
          <a:p>
            <a:r>
              <a:rPr lang="en-US" altLang="zh-CN" dirty="0"/>
              <a:t>1. </a:t>
            </a:r>
            <a:r>
              <a:rPr lang="zh-CN" altLang="en-US" dirty="0"/>
              <a:t>在链 </a:t>
            </a:r>
            <a:r>
              <a:rPr lang="en-US" altLang="zh-CN" dirty="0"/>
              <a:t>(</a:t>
            </a:r>
            <a:r>
              <a:rPr lang="en-US" altLang="zh-CN" dirty="0" err="1"/>
              <a:t>u,v</a:t>
            </a:r>
            <a:r>
              <a:rPr lang="en-US" altLang="zh-CN" dirty="0"/>
              <a:t>) </a:t>
            </a:r>
            <a:r>
              <a:rPr lang="zh-CN" altLang="en-US" dirty="0"/>
              <a:t>的每个点上放⼀个可爱值为 </a:t>
            </a:r>
            <a:r>
              <a:rPr lang="en-US" altLang="zh-CN" dirty="0"/>
              <a:t>k </a:t>
            </a:r>
            <a:r>
              <a:rPr lang="zh-CN" altLang="en-US" dirty="0"/>
              <a:t>的 </a:t>
            </a:r>
            <a:r>
              <a:rPr lang="en-US" altLang="zh-CN" dirty="0" err="1"/>
              <a:t>fafa</a:t>
            </a:r>
            <a:r>
              <a:rPr lang="zh-CN" altLang="en-US" dirty="0"/>
              <a:t>。 </a:t>
            </a:r>
            <a:endParaRPr lang="en-US" altLang="zh-CN" dirty="0"/>
          </a:p>
          <a:p>
            <a:r>
              <a:rPr lang="en-US" altLang="zh-CN" dirty="0"/>
              <a:t>2. </a:t>
            </a:r>
            <a:r>
              <a:rPr lang="zh-CN" altLang="en-US" dirty="0"/>
              <a:t>问所有可爱值在 </a:t>
            </a:r>
            <a:r>
              <a:rPr lang="en-US" altLang="zh-CN" dirty="0"/>
              <a:t>[</a:t>
            </a:r>
            <a:r>
              <a:rPr lang="en-US" altLang="zh-CN" dirty="0" err="1"/>
              <a:t>l,r</a:t>
            </a:r>
            <a:r>
              <a:rPr lang="en-US" altLang="zh-CN" dirty="0"/>
              <a:t>] </a:t>
            </a:r>
            <a:r>
              <a:rPr lang="zh-CN" altLang="en-US" dirty="0"/>
              <a:t>内的 </a:t>
            </a:r>
            <a:r>
              <a:rPr lang="en-US" altLang="zh-CN" dirty="0" err="1"/>
              <a:t>fafa</a:t>
            </a:r>
            <a:r>
              <a:rPr lang="en-US" altLang="zh-CN" dirty="0"/>
              <a:t> </a:t>
            </a:r>
            <a:r>
              <a:rPr lang="zh-CN" altLang="en-US" dirty="0"/>
              <a:t>到点 </a:t>
            </a:r>
            <a:r>
              <a:rPr lang="en-US" altLang="zh-CN" dirty="0"/>
              <a:t>p </a:t>
            </a:r>
            <a:r>
              <a:rPr lang="zh-CN" altLang="en-US" dirty="0"/>
              <a:t>的距离之和。</a:t>
            </a:r>
            <a:endParaRPr lang="en-US" altLang="zh-CN" dirty="0"/>
          </a:p>
          <a:p>
            <a:r>
              <a:rPr lang="zh-CN" altLang="en-US" dirty="0"/>
              <a:t>一个点上可以放多个 </a:t>
            </a:r>
            <a:r>
              <a:rPr lang="en-US" altLang="zh-CN" dirty="0" err="1"/>
              <a:t>fafa</a:t>
            </a:r>
            <a:r>
              <a:rPr lang="zh-CN" altLang="en-US" dirty="0"/>
              <a:t>。</a:t>
            </a:r>
            <a:endParaRPr lang="en-US" altLang="zh-CN" dirty="0"/>
          </a:p>
          <a:p>
            <a:r>
              <a:rPr lang="en-US" dirty="0"/>
              <a:t>n,q</a:t>
            </a:r>
            <a:r>
              <a:rPr lang="en-US" altLang="zh-CN" dirty="0"/>
              <a:t>≤ 10^5 </a:t>
            </a:r>
            <a:r>
              <a:rPr lang="zh-CN" altLang="en-US" dirty="0"/>
              <a:t>。 </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链插入点？点插入链！</a:t>
            </a:r>
            <a:endParaRPr lang="en-US" altLang="zh-CN" dirty="0"/>
          </a:p>
          <a:p>
            <a:r>
              <a:rPr lang="zh-CN" altLang="en-US" dirty="0"/>
              <a:t>维护⼀个点集，支持加链，询问⼀个点到点集内所有点的距离和</a:t>
            </a:r>
            <a:endParaRPr lang="en-US" altLang="zh-CN" dirty="0"/>
          </a:p>
          <a:p>
            <a:r>
              <a:rPr lang="zh-CN" altLang="en-US" dirty="0"/>
              <a:t>距离和可以用之前讲的方法转化为</a:t>
            </a:r>
            <a:r>
              <a:rPr lang="en-US" altLang="zh-CN" dirty="0" err="1"/>
              <a:t>lca</a:t>
            </a:r>
            <a:r>
              <a:rPr lang="zh-CN" altLang="en-US" dirty="0"/>
              <a:t>深度和</a:t>
            </a:r>
            <a:endParaRPr lang="en-US" altLang="zh-CN" dirty="0"/>
          </a:p>
          <a:p>
            <a:r>
              <a:rPr lang="zh-CN" altLang="en-US" dirty="0"/>
              <a:t>所以就是链加等差数列，链和</a:t>
            </a:r>
            <a:endParaRPr lang="en-US" altLang="zh-CN" dirty="0"/>
          </a:p>
          <a:p>
            <a:endParaRPr lang="zh-CN" altLang="en-US"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每次查询是查询可爱值在 </a:t>
            </a:r>
            <a:r>
              <a:rPr lang="en-US" altLang="zh-CN" dirty="0"/>
              <a:t>[</a:t>
            </a:r>
            <a:r>
              <a:rPr lang="en-US" altLang="zh-CN" dirty="0" err="1"/>
              <a:t>l,r</a:t>
            </a:r>
            <a:r>
              <a:rPr lang="en-US" altLang="zh-CN" dirty="0"/>
              <a:t>] </a:t>
            </a:r>
            <a:r>
              <a:rPr lang="zh-CN" altLang="en-US" dirty="0"/>
              <a:t>内的 </a:t>
            </a:r>
            <a:r>
              <a:rPr lang="en-US" altLang="zh-CN" dirty="0" err="1"/>
              <a:t>fafa</a:t>
            </a:r>
            <a:r>
              <a:rPr lang="en-US" altLang="zh-CN" dirty="0"/>
              <a:t> </a:t>
            </a:r>
            <a:r>
              <a:rPr lang="zh-CN" altLang="en-US" dirty="0"/>
              <a:t>到点 </a:t>
            </a:r>
            <a:r>
              <a:rPr lang="en-US" altLang="zh-CN" dirty="0"/>
              <a:t>p </a:t>
            </a:r>
            <a:r>
              <a:rPr lang="zh-CN" altLang="en-US" dirty="0"/>
              <a:t>的距离之和，也就是点到区间的点集的距离和</a:t>
            </a:r>
            <a:endParaRPr lang="en-US" altLang="zh-CN" dirty="0"/>
          </a:p>
          <a:p>
            <a:r>
              <a:rPr lang="zh-CN" altLang="en-US" dirty="0"/>
              <a:t>所以这里加上一层线段树的分治，用线段树套树链剖分</a:t>
            </a:r>
            <a:r>
              <a:rPr lang="en-US" altLang="zh-CN" dirty="0"/>
              <a:t>+</a:t>
            </a:r>
            <a:r>
              <a:rPr lang="zh-CN" altLang="en-US" dirty="0"/>
              <a:t>线段树，或者树链剖分</a:t>
            </a:r>
            <a:r>
              <a:rPr lang="en-US" altLang="zh-CN" dirty="0"/>
              <a:t>+</a:t>
            </a:r>
            <a:r>
              <a:rPr lang="zh-CN" altLang="en-US" dirty="0"/>
              <a:t>树套树实现，单次</a:t>
            </a:r>
            <a:r>
              <a:rPr lang="en-US" altLang="zh-CN" dirty="0"/>
              <a:t>O( log^3n )</a:t>
            </a:r>
            <a:endParaRPr lang="en-US" altLang="zh-CN" dirty="0"/>
          </a:p>
          <a:p>
            <a:r>
              <a:rPr lang="zh-CN" altLang="en-US" dirty="0"/>
              <a:t>可以用高级动态树做到</a:t>
            </a:r>
            <a:r>
              <a:rPr lang="en-US" altLang="zh-CN" dirty="0"/>
              <a:t>O( log^2n )</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P3401 洛谷树</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9375775" cy="4351655"/>
          </a:xfrm>
          <a:prstGeom prst="rect">
            <a:avLst/>
          </a:prstGeom>
        </p:spPr>
      </p:pic>
      <p:pic>
        <p:nvPicPr>
          <p:cNvPr id="5" name="图片 4"/>
          <p:cNvPicPr>
            <a:picLocks noChangeAspect="1"/>
          </p:cNvPicPr>
          <p:nvPr/>
        </p:nvPicPr>
        <p:blipFill>
          <a:blip r:embed="rId2"/>
          <a:stretch>
            <a:fillRect/>
          </a:stretch>
        </p:blipFill>
        <p:spPr>
          <a:xfrm>
            <a:off x="838200" y="5930900"/>
            <a:ext cx="8948420" cy="9271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树链</a:t>
            </a:r>
            <a:r>
              <a:rPr lang="zh-CN" altLang="en-US"/>
              <a:t>剖分</a:t>
            </a:r>
            <a:endParaRPr lang="zh-CN" altLang="en-US"/>
          </a:p>
        </p:txBody>
      </p:sp>
      <p:sp>
        <p:nvSpPr>
          <p:cNvPr id="3" name="内容占位符 2"/>
          <p:cNvSpPr>
            <a:spLocks noGrp="1"/>
          </p:cNvSpPr>
          <p:nvPr>
            <p:ph idx="1"/>
          </p:nvPr>
        </p:nvSpPr>
        <p:spPr/>
        <p:txBody>
          <a:bodyPr/>
          <a:p>
            <a:r>
              <a:rPr lang="zh-CN" altLang="en-US"/>
              <a:t>又叫</a:t>
            </a:r>
            <a:r>
              <a:rPr lang="en-US" altLang="zh-CN"/>
              <a:t> </a:t>
            </a:r>
            <a:r>
              <a:rPr lang="zh-CN" altLang="en-US"/>
              <a:t>轻重链</a:t>
            </a:r>
            <a:r>
              <a:rPr lang="zh-CN" altLang="en-US"/>
              <a:t>剖分</a:t>
            </a:r>
            <a:endParaRPr lang="zh-CN" altLang="en-US"/>
          </a:p>
          <a:p>
            <a:r>
              <a:rPr lang="zh-CN" altLang="en-US"/>
              <a:t>我们可以理解为找出了一种特殊的</a:t>
            </a:r>
            <a:r>
              <a:rPr lang="en-US" altLang="zh-CN"/>
              <a:t> DFS </a:t>
            </a:r>
            <a:r>
              <a:rPr lang="zh-CN" altLang="en-US"/>
              <a:t>序，使得任意一条路径都可以用</a:t>
            </a:r>
            <a:r>
              <a:rPr lang="en-US" altLang="zh-CN"/>
              <a:t> O(logn) </a:t>
            </a:r>
            <a:r>
              <a:rPr lang="zh-CN" altLang="en-US"/>
              <a:t>个</a:t>
            </a:r>
            <a:r>
              <a:rPr lang="en-US" altLang="zh-CN"/>
              <a:t> DFS </a:t>
            </a:r>
            <a:r>
              <a:rPr lang="zh-CN" altLang="en-US"/>
              <a:t>序上的区间</a:t>
            </a:r>
            <a:r>
              <a:rPr lang="zh-CN" altLang="en-US"/>
              <a:t>表示</a:t>
            </a:r>
            <a:endParaRPr lang="zh-CN" altLang="en-US"/>
          </a:p>
          <a:p>
            <a:r>
              <a:rPr lang="zh-CN" altLang="en-US"/>
              <a:t>这个找特殊的</a:t>
            </a:r>
            <a:r>
              <a:rPr lang="en-US" altLang="zh-CN"/>
              <a:t> DFS </a:t>
            </a:r>
            <a:r>
              <a:rPr lang="zh-CN" altLang="en-US"/>
              <a:t>序的过程就是树链剖分的</a:t>
            </a:r>
            <a:r>
              <a:rPr lang="zh-CN" altLang="en-US"/>
              <a:t>过程</a:t>
            </a:r>
            <a:endParaRPr lang="zh-CN" altLang="en-US"/>
          </a:p>
        </p:txBody>
      </p:sp>
      <p:pic>
        <p:nvPicPr>
          <p:cNvPr id="4" name="图片 3" descr="hld"/>
          <p:cNvPicPr>
            <a:picLocks noChangeAspect="1"/>
          </p:cNvPicPr>
          <p:nvPr/>
        </p:nvPicPr>
        <p:blipFill>
          <a:blip r:embed="rId1"/>
          <a:stretch>
            <a:fillRect/>
          </a:stretch>
        </p:blipFill>
        <p:spPr>
          <a:xfrm>
            <a:off x="5198745" y="3990340"/>
            <a:ext cx="6993255" cy="286766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标题 1"/>
          <p:cNvSpPr>
            <a:spLocks noGrp="1"/>
          </p:cNvSpPr>
          <p:nvPr>
            <p:ph type="title"/>
          </p:nvPr>
        </p:nvSpPr>
        <p:spPr/>
        <p:txBody>
          <a:bodyPr vert="horz" wrap="square" lIns="91440" tIns="45720" rIns="91440" bIns="45720" anchor="ctr" anchorCtr="0"/>
          <a:p>
            <a:r>
              <a:rPr lang="en-US" altLang="zh-CN" dirty="0">
                <a:sym typeface="+mn-ea"/>
              </a:rPr>
              <a:t>BZOJ3306 </a:t>
            </a:r>
            <a:r>
              <a:rPr lang="zh-CN" altLang="en-US" dirty="0">
                <a:sym typeface="+mn-ea"/>
              </a:rPr>
              <a:t>树</a:t>
            </a:r>
            <a:endParaRPr lang="zh-CN" altLang="en-US" dirty="0"/>
          </a:p>
        </p:txBody>
      </p:sp>
      <p:sp>
        <p:nvSpPr>
          <p:cNvPr id="104451" name="内容占位符 2"/>
          <p:cNvSpPr>
            <a:spLocks noGrp="1"/>
          </p:cNvSpPr>
          <p:nvPr>
            <p:ph idx="1"/>
          </p:nvPr>
        </p:nvSpPr>
        <p:spPr/>
        <p:txBody>
          <a:bodyPr vert="horz" wrap="square" lIns="91440" tIns="45720" rIns="91440" bIns="45720" anchor="t" anchorCtr="0"/>
          <a:p>
            <a:r>
              <a:rPr lang="zh-CN" altLang="en-US" dirty="0"/>
              <a:t>给定一棵大小为 </a:t>
            </a:r>
            <a:r>
              <a:rPr lang="en-US" altLang="zh-CN" dirty="0"/>
              <a:t>n </a:t>
            </a:r>
            <a:r>
              <a:rPr lang="zh-CN" altLang="en-US" dirty="0"/>
              <a:t>的有根点权树</a:t>
            </a:r>
            <a:r>
              <a:rPr lang="en-US" altLang="zh-CN" dirty="0"/>
              <a:t>,</a:t>
            </a:r>
            <a:r>
              <a:rPr lang="zh-CN" altLang="en-US" dirty="0"/>
              <a:t>支持以下操作</a:t>
            </a:r>
            <a:r>
              <a:rPr lang="en-US" altLang="zh-CN" dirty="0"/>
              <a:t>: </a:t>
            </a:r>
            <a:br>
              <a:rPr lang="zh-CN" altLang="en-US" dirty="0"/>
            </a:br>
            <a:r>
              <a:rPr lang="en-US" altLang="zh-CN" dirty="0"/>
              <a:t>• </a:t>
            </a:r>
            <a:r>
              <a:rPr lang="zh-CN" altLang="en-US" dirty="0"/>
              <a:t>换根 </a:t>
            </a:r>
            <a:br>
              <a:rPr lang="zh-CN" altLang="en-US" dirty="0"/>
            </a:br>
            <a:r>
              <a:rPr lang="en-US" altLang="zh-CN" dirty="0"/>
              <a:t>• </a:t>
            </a:r>
            <a:r>
              <a:rPr lang="zh-CN" altLang="en-US" dirty="0"/>
              <a:t>修改点权  </a:t>
            </a:r>
            <a:br>
              <a:rPr lang="zh-CN" altLang="en-US" dirty="0"/>
            </a:br>
            <a:r>
              <a:rPr lang="en-US" altLang="zh-CN" dirty="0"/>
              <a:t>• </a:t>
            </a:r>
            <a:r>
              <a:rPr lang="zh-CN" altLang="en-US" dirty="0"/>
              <a:t>查询子树最小值 </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标题 1"/>
          <p:cNvSpPr>
            <a:spLocks noGrp="1"/>
          </p:cNvSpPr>
          <p:nvPr>
            <p:ph type="title"/>
          </p:nvPr>
        </p:nvSpPr>
        <p:spPr/>
        <p:txBody>
          <a:bodyPr vert="horz" wrap="square" lIns="91440" tIns="45720" rIns="91440" bIns="45720" anchor="ctr" anchorCtr="0"/>
          <a:p>
            <a:r>
              <a:rPr lang="en-US" altLang="zh-CN" dirty="0"/>
              <a:t>Solution</a:t>
            </a:r>
            <a:endParaRPr lang="en-US" altLang="zh-CN" dirty="0"/>
          </a:p>
        </p:txBody>
      </p:sp>
      <p:sp>
        <p:nvSpPr>
          <p:cNvPr id="106499" name="内容占位符 2"/>
          <p:cNvSpPr>
            <a:spLocks noGrp="1"/>
          </p:cNvSpPr>
          <p:nvPr>
            <p:ph idx="1"/>
          </p:nvPr>
        </p:nvSpPr>
        <p:spPr/>
        <p:txBody>
          <a:bodyPr vert="horz" wrap="square" lIns="91440" tIns="45720" rIns="91440" bIns="45720" anchor="t" anchorCtr="0"/>
          <a:p>
            <a:r>
              <a:rPr lang="zh-CN" altLang="en-US" dirty="0"/>
              <a:t>考虑一下这个换根造成了什么影响</a:t>
            </a:r>
            <a:endParaRPr lang="en-US" altLang="zh-CN" dirty="0"/>
          </a:p>
          <a:p>
            <a:r>
              <a:rPr lang="zh-CN" altLang="en-US" dirty="0"/>
              <a:t>先以</a:t>
            </a:r>
            <a:r>
              <a:rPr lang="en-US" altLang="zh-CN" dirty="0"/>
              <a:t>1</a:t>
            </a:r>
            <a:r>
              <a:rPr lang="zh-CN" altLang="en-US" dirty="0"/>
              <a:t>为根</a:t>
            </a:r>
            <a:r>
              <a:rPr lang="en-US" altLang="zh-CN" dirty="0"/>
              <a:t>dfs</a:t>
            </a:r>
            <a:r>
              <a:rPr lang="zh-CN" altLang="en-US" dirty="0"/>
              <a:t>，如果根换成了</a:t>
            </a:r>
            <a:r>
              <a:rPr lang="en-US" altLang="zh-CN" dirty="0"/>
              <a:t>rt</a:t>
            </a:r>
            <a:r>
              <a:rPr lang="zh-CN" altLang="en-US" dirty="0"/>
              <a:t>，要查询</a:t>
            </a:r>
            <a:r>
              <a:rPr lang="en-US" altLang="zh-CN" dirty="0"/>
              <a:t>x</a:t>
            </a:r>
            <a:r>
              <a:rPr lang="zh-CN" altLang="en-US" dirty="0"/>
              <a:t>子树内的最小值。</a:t>
            </a:r>
            <a:endParaRPr lang="en-US" altLang="zh-CN" dirty="0"/>
          </a:p>
          <a:p>
            <a:r>
              <a:rPr lang="zh-CN" altLang="en-US" dirty="0"/>
              <a:t>可以分情况讨论：</a:t>
            </a:r>
            <a:endParaRPr lang="zh-CN" altLang="en-US" dirty="0"/>
          </a:p>
          <a:p>
            <a:r>
              <a:rPr lang="en-US" altLang="zh-CN" dirty="0"/>
              <a:t>1.</a:t>
            </a:r>
            <a:r>
              <a:rPr lang="zh-CN" altLang="en-US" dirty="0"/>
              <a:t>若</a:t>
            </a:r>
            <a:r>
              <a:rPr lang="en-US" altLang="zh-CN" dirty="0"/>
              <a:t>x==rt</a:t>
            </a:r>
            <a:r>
              <a:rPr lang="zh-CN" altLang="en-US" dirty="0"/>
              <a:t>，则直接输出整棵树的最小值，因为根和查的点是同一个点</a:t>
            </a:r>
            <a:endParaRPr lang="zh-CN" altLang="en-US" dirty="0"/>
          </a:p>
        </p:txBody>
      </p:sp>
      <p:pic>
        <p:nvPicPr>
          <p:cNvPr id="106500" name="图片 4"/>
          <p:cNvPicPr>
            <a:picLocks noChangeAspect="1"/>
          </p:cNvPicPr>
          <p:nvPr/>
        </p:nvPicPr>
        <p:blipFill>
          <a:blip r:embed="rId1"/>
          <a:stretch>
            <a:fillRect/>
          </a:stretch>
        </p:blipFill>
        <p:spPr>
          <a:xfrm>
            <a:off x="2474913" y="4251325"/>
            <a:ext cx="3925887" cy="2662238"/>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标题 1"/>
          <p:cNvSpPr>
            <a:spLocks noGrp="1"/>
          </p:cNvSpPr>
          <p:nvPr>
            <p:ph type="title"/>
          </p:nvPr>
        </p:nvSpPr>
        <p:spPr/>
        <p:txBody>
          <a:bodyPr vert="horz" wrap="square" lIns="91440" tIns="45720" rIns="91440" bIns="45720" anchor="ctr" anchorCtr="0"/>
          <a:p>
            <a:r>
              <a:rPr lang="en-US" altLang="zh-CN" dirty="0">
                <a:sym typeface="+mn-ea"/>
              </a:rPr>
              <a:t>Solution</a:t>
            </a:r>
            <a:endParaRPr lang="zh-CN" altLang="en-US" dirty="0"/>
          </a:p>
        </p:txBody>
      </p:sp>
      <p:sp>
        <p:nvSpPr>
          <p:cNvPr id="107523" name="内容占位符 2"/>
          <p:cNvSpPr>
            <a:spLocks noGrp="1"/>
          </p:cNvSpPr>
          <p:nvPr>
            <p:ph idx="1"/>
          </p:nvPr>
        </p:nvSpPr>
        <p:spPr/>
        <p:txBody>
          <a:bodyPr vert="horz" wrap="square" lIns="91440" tIns="45720" rIns="91440" bIns="45720" anchor="t" anchorCtr="0"/>
          <a:p>
            <a:r>
              <a:rPr lang="en-US" altLang="zh-CN" dirty="0"/>
              <a:t>2.</a:t>
            </a:r>
            <a:r>
              <a:rPr lang="zh-CN" altLang="en-US" dirty="0"/>
              <a:t>若</a:t>
            </a:r>
            <a:r>
              <a:rPr lang="en-US" altLang="zh-CN" dirty="0"/>
              <a:t>x</a:t>
            </a:r>
            <a:r>
              <a:rPr lang="zh-CN" altLang="en-US" dirty="0"/>
              <a:t>在</a:t>
            </a:r>
            <a:r>
              <a:rPr lang="en-US" altLang="zh-CN" dirty="0"/>
              <a:t>rt</a:t>
            </a:r>
            <a:r>
              <a:rPr lang="zh-CN" altLang="en-US" dirty="0"/>
              <a:t>以</a:t>
            </a:r>
            <a:r>
              <a:rPr lang="en-US" altLang="zh-CN" dirty="0"/>
              <a:t>1</a:t>
            </a:r>
            <a:r>
              <a:rPr lang="zh-CN" altLang="en-US" dirty="0"/>
              <a:t>为根</a:t>
            </a:r>
            <a:r>
              <a:rPr lang="en-US" altLang="zh-CN" dirty="0"/>
              <a:t>DFS</a:t>
            </a:r>
            <a:r>
              <a:rPr lang="zh-CN" altLang="en-US" dirty="0"/>
              <a:t>得到的子树内，那么直接输出</a:t>
            </a:r>
            <a:r>
              <a:rPr lang="en-US" altLang="zh-CN" dirty="0"/>
              <a:t>x</a:t>
            </a:r>
            <a:r>
              <a:rPr lang="zh-CN" altLang="en-US" dirty="0"/>
              <a:t>的子树内的最小值</a:t>
            </a:r>
            <a:endParaRPr lang="en-US" altLang="zh-CN" dirty="0"/>
          </a:p>
          <a:p>
            <a:r>
              <a:rPr lang="zh-CN" altLang="en-US" dirty="0"/>
              <a:t>如图</a:t>
            </a:r>
            <a:r>
              <a:rPr lang="en-US" altLang="zh-CN" dirty="0"/>
              <a:t>rt=5</a:t>
            </a:r>
            <a:r>
              <a:rPr lang="zh-CN" altLang="en-US" dirty="0"/>
              <a:t>，查询</a:t>
            </a:r>
            <a:r>
              <a:rPr lang="en-US" altLang="zh-CN" dirty="0"/>
              <a:t>x=6</a:t>
            </a:r>
            <a:endParaRPr lang="zh-CN" altLang="en-US" dirty="0"/>
          </a:p>
        </p:txBody>
      </p:sp>
      <p:pic>
        <p:nvPicPr>
          <p:cNvPr id="107524" name="图片 3"/>
          <p:cNvPicPr>
            <a:picLocks noChangeAspect="1"/>
          </p:cNvPicPr>
          <p:nvPr/>
        </p:nvPicPr>
        <p:blipFill>
          <a:blip r:embed="rId1"/>
          <a:stretch>
            <a:fillRect/>
          </a:stretch>
        </p:blipFill>
        <p:spPr>
          <a:xfrm>
            <a:off x="2054225" y="3678238"/>
            <a:ext cx="4492625" cy="3044825"/>
          </a:xfrm>
          <a:prstGeom prst="rect">
            <a:avLst/>
          </a:prstGeom>
          <a:noFill/>
          <a:ln w="9525">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标题 1"/>
          <p:cNvSpPr>
            <a:spLocks noGrp="1"/>
          </p:cNvSpPr>
          <p:nvPr>
            <p:ph type="title"/>
          </p:nvPr>
        </p:nvSpPr>
        <p:spPr/>
        <p:txBody>
          <a:bodyPr vert="horz" wrap="square" lIns="91440" tIns="45720" rIns="91440" bIns="45720" anchor="ctr" anchorCtr="0"/>
          <a:p>
            <a:r>
              <a:rPr lang="en-US" altLang="zh-CN" dirty="0">
                <a:sym typeface="+mn-ea"/>
              </a:rPr>
              <a:t>Solution</a:t>
            </a:r>
            <a:endParaRPr lang="zh-CN" altLang="en-US" dirty="0"/>
          </a:p>
        </p:txBody>
      </p:sp>
      <p:sp>
        <p:nvSpPr>
          <p:cNvPr id="108547" name="内容占位符 2"/>
          <p:cNvSpPr>
            <a:spLocks noGrp="1"/>
          </p:cNvSpPr>
          <p:nvPr>
            <p:ph idx="1"/>
          </p:nvPr>
        </p:nvSpPr>
        <p:spPr/>
        <p:txBody>
          <a:bodyPr vert="horz" wrap="square" lIns="91440" tIns="45720" rIns="91440" bIns="45720" anchor="t" anchorCtr="0"/>
          <a:p>
            <a:r>
              <a:rPr lang="en-US" altLang="zh-CN" dirty="0"/>
              <a:t>3.</a:t>
            </a:r>
            <a:r>
              <a:rPr lang="zh-CN" altLang="en-US" dirty="0"/>
              <a:t>若</a:t>
            </a:r>
            <a:r>
              <a:rPr lang="en-US" altLang="zh-CN" dirty="0"/>
              <a:t>rt</a:t>
            </a:r>
            <a:r>
              <a:rPr lang="zh-CN" altLang="en-US" dirty="0"/>
              <a:t>在</a:t>
            </a:r>
            <a:r>
              <a:rPr lang="en-US" altLang="zh-CN" dirty="0"/>
              <a:t>x</a:t>
            </a:r>
            <a:r>
              <a:rPr lang="zh-CN" altLang="en-US" dirty="0"/>
              <a:t>以</a:t>
            </a:r>
            <a:r>
              <a:rPr lang="en-US" altLang="zh-CN" dirty="0"/>
              <a:t>1</a:t>
            </a:r>
            <a:r>
              <a:rPr lang="zh-CN" altLang="en-US" dirty="0"/>
              <a:t>为根的子树内，那么我们发现整棵树除了</a:t>
            </a:r>
            <a:r>
              <a:rPr lang="en-US" altLang="zh-CN" dirty="0"/>
              <a:t>x</a:t>
            </a:r>
            <a:r>
              <a:rPr lang="zh-CN" altLang="en-US" dirty="0"/>
              <a:t>向下走可以到达</a:t>
            </a:r>
            <a:r>
              <a:rPr lang="en-US" altLang="zh-CN" dirty="0"/>
              <a:t>rt</a:t>
            </a:r>
            <a:r>
              <a:rPr lang="zh-CN" altLang="en-US" dirty="0"/>
              <a:t>的子树之外全部成了</a:t>
            </a:r>
            <a:r>
              <a:rPr lang="en-US" altLang="zh-CN" dirty="0"/>
              <a:t>x</a:t>
            </a:r>
            <a:r>
              <a:rPr lang="zh-CN" altLang="en-US" dirty="0"/>
              <a:t>在</a:t>
            </a:r>
            <a:r>
              <a:rPr lang="en-US" altLang="zh-CN" dirty="0"/>
              <a:t>rt</a:t>
            </a:r>
            <a:r>
              <a:rPr lang="zh-CN" altLang="en-US" dirty="0"/>
              <a:t>为根下的子树，那我们把这棵子树中最接近</a:t>
            </a:r>
            <a:r>
              <a:rPr lang="en-US" altLang="zh-CN" dirty="0"/>
              <a:t>x</a:t>
            </a:r>
            <a:r>
              <a:rPr lang="zh-CN" altLang="en-US" dirty="0"/>
              <a:t>的节点</a:t>
            </a:r>
            <a:r>
              <a:rPr lang="en-US" altLang="zh-CN" dirty="0"/>
              <a:t>y</a:t>
            </a:r>
            <a:r>
              <a:rPr lang="zh-CN" altLang="en-US" dirty="0"/>
              <a:t>求出，在整个区间中踢掉</a:t>
            </a:r>
            <a:r>
              <a:rPr lang="en-US" altLang="zh-CN" dirty="0"/>
              <a:t>y</a:t>
            </a:r>
            <a:r>
              <a:rPr lang="zh-CN" altLang="en-US" dirty="0"/>
              <a:t>在</a:t>
            </a:r>
            <a:r>
              <a:rPr lang="en-US" altLang="zh-CN" dirty="0"/>
              <a:t>1</a:t>
            </a:r>
            <a:r>
              <a:rPr lang="zh-CN" altLang="en-US" dirty="0"/>
              <a:t>根下子树的范围即可</a:t>
            </a:r>
            <a:endParaRPr lang="zh-CN" altLang="en-US" dirty="0"/>
          </a:p>
          <a:p>
            <a:r>
              <a:rPr lang="zh-CN" altLang="en-US" dirty="0"/>
              <a:t>如图</a:t>
            </a:r>
            <a:r>
              <a:rPr lang="en-US" altLang="zh-CN" dirty="0"/>
              <a:t>rt=7</a:t>
            </a:r>
            <a:r>
              <a:rPr lang="zh-CN" altLang="en-US" dirty="0"/>
              <a:t>，查询</a:t>
            </a:r>
            <a:r>
              <a:rPr lang="en-US" altLang="zh-CN" dirty="0"/>
              <a:t>x=5</a:t>
            </a:r>
            <a:r>
              <a:rPr lang="zh-CN" altLang="en-US" dirty="0"/>
              <a:t>，点</a:t>
            </a:r>
            <a:r>
              <a:rPr lang="en-US" altLang="zh-CN" dirty="0"/>
              <a:t>6</a:t>
            </a:r>
            <a:r>
              <a:rPr lang="zh-CN" altLang="en-US" dirty="0"/>
              <a:t>是</a:t>
            </a:r>
            <a:r>
              <a:rPr lang="en-US" altLang="zh-CN" dirty="0"/>
              <a:t>rt</a:t>
            </a:r>
            <a:r>
              <a:rPr lang="zh-CN" altLang="en-US" dirty="0"/>
              <a:t>到</a:t>
            </a:r>
            <a:r>
              <a:rPr lang="en-US" altLang="zh-CN" dirty="0"/>
              <a:t>x</a:t>
            </a:r>
            <a:r>
              <a:rPr lang="zh-CN" altLang="en-US" dirty="0"/>
              <a:t>这条路径上离</a:t>
            </a:r>
            <a:r>
              <a:rPr lang="en-US" altLang="zh-CN" dirty="0"/>
              <a:t>5</a:t>
            </a:r>
            <a:r>
              <a:rPr lang="zh-CN" altLang="en-US" dirty="0"/>
              <a:t>最接近的点</a:t>
            </a:r>
            <a:endParaRPr lang="en-US" altLang="zh-CN" dirty="0"/>
          </a:p>
          <a:p>
            <a:r>
              <a:rPr lang="zh-CN" altLang="en-US" dirty="0"/>
              <a:t>于是排除粉红色部分，其他部分都是</a:t>
            </a:r>
            <a:r>
              <a:rPr lang="en-US" altLang="zh-CN" dirty="0"/>
              <a:t>5</a:t>
            </a:r>
            <a:r>
              <a:rPr lang="zh-CN" altLang="en-US" dirty="0"/>
              <a:t>为根的子树了</a:t>
            </a:r>
            <a:endParaRPr lang="zh-CN" altLang="en-US" dirty="0"/>
          </a:p>
        </p:txBody>
      </p:sp>
      <p:pic>
        <p:nvPicPr>
          <p:cNvPr id="108548" name="图片 3"/>
          <p:cNvPicPr>
            <a:picLocks noChangeAspect="1"/>
          </p:cNvPicPr>
          <p:nvPr/>
        </p:nvPicPr>
        <p:blipFill>
          <a:blip r:embed="rId1"/>
          <a:stretch>
            <a:fillRect/>
          </a:stretch>
        </p:blipFill>
        <p:spPr>
          <a:xfrm>
            <a:off x="4327525" y="4398963"/>
            <a:ext cx="3627438" cy="2459037"/>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Codeforces</a:t>
            </a:r>
            <a:r>
              <a:rPr lang="en-US" altLang="zh-CN" dirty="0"/>
              <a:t> 757G</a:t>
            </a:r>
            <a:r>
              <a:rPr lang="zh-CN" altLang="en-US" dirty="0"/>
              <a:t>（弱化版）</a:t>
            </a:r>
            <a:endParaRPr lang="zh-CN" altLang="en-US" dirty="0"/>
          </a:p>
        </p:txBody>
      </p:sp>
      <p:sp>
        <p:nvSpPr>
          <p:cNvPr id="3" name="内容占位符 2"/>
          <p:cNvSpPr>
            <a:spLocks noGrp="1"/>
          </p:cNvSpPr>
          <p:nvPr>
            <p:ph idx="1"/>
          </p:nvPr>
        </p:nvSpPr>
        <p:spPr/>
        <p:txBody>
          <a:bodyPr/>
          <a:lstStyle/>
          <a:p>
            <a:r>
              <a:rPr lang="zh-CN" altLang="en-US" dirty="0"/>
              <a:t>给出一棵</a:t>
            </a:r>
            <a:r>
              <a:rPr lang="en-US" altLang="zh-CN" dirty="0"/>
              <a:t>n</a:t>
            </a:r>
            <a:r>
              <a:rPr lang="zh-CN" altLang="en-US" dirty="0"/>
              <a:t>个点的树及一个</a:t>
            </a:r>
            <a:r>
              <a:rPr lang="en-US" altLang="zh-CN" dirty="0"/>
              <a:t>1~n</a:t>
            </a:r>
            <a:r>
              <a:rPr lang="zh-CN" altLang="en-US" dirty="0"/>
              <a:t>的排列</a:t>
            </a:r>
            <a:r>
              <a:rPr lang="en-US" altLang="zh-CN" dirty="0"/>
              <a:t>pi</a:t>
            </a:r>
            <a:r>
              <a:rPr lang="zh-CN" altLang="en-US" dirty="0"/>
              <a:t>，边有边权，有</a:t>
            </a:r>
            <a:r>
              <a:rPr lang="en-US" altLang="zh-CN" dirty="0"/>
              <a:t>q</a:t>
            </a:r>
            <a:r>
              <a:rPr lang="zh-CN" altLang="en-US" dirty="0"/>
              <a:t>次操作：</a:t>
            </a:r>
            <a:endParaRPr lang="zh-CN" altLang="en-US" dirty="0"/>
          </a:p>
          <a:p>
            <a:r>
              <a:rPr lang="en-US" altLang="zh-CN" dirty="0"/>
              <a:t>1 l r x </a:t>
            </a:r>
            <a:r>
              <a:rPr lang="zh-CN" altLang="en-US" dirty="0"/>
              <a:t>求 ∑</a:t>
            </a:r>
            <a:r>
              <a:rPr lang="en-US" altLang="zh-CN" dirty="0"/>
              <a:t>dis(p[</a:t>
            </a:r>
            <a:r>
              <a:rPr lang="en-US" altLang="zh-CN" dirty="0" err="1"/>
              <a:t>i</a:t>
            </a:r>
            <a:r>
              <a:rPr lang="en-US" altLang="zh-CN" dirty="0"/>
              <a:t>],x) , l &lt;= </a:t>
            </a:r>
            <a:r>
              <a:rPr lang="en-US" altLang="zh-CN" dirty="0" err="1"/>
              <a:t>i</a:t>
            </a:r>
            <a:r>
              <a:rPr lang="en-US" altLang="zh-CN" dirty="0"/>
              <a:t> &lt;= r</a:t>
            </a:r>
            <a:endParaRPr lang="en-US" altLang="zh-CN" dirty="0"/>
          </a:p>
          <a:p>
            <a:r>
              <a:rPr lang="en-US" altLang="zh-CN" dirty="0"/>
              <a:t>2 x swap(p[x],p[x+1])</a:t>
            </a:r>
            <a:endParaRPr lang="en-US" altLang="zh-CN" dirty="0"/>
          </a:p>
          <a:p>
            <a:r>
              <a:rPr lang="en-US" altLang="zh-CN" dirty="0" err="1"/>
              <a:t>n,q</a:t>
            </a:r>
            <a:r>
              <a:rPr lang="en-US" altLang="zh-CN" dirty="0"/>
              <a:t>&lt;=2</a:t>
            </a:r>
            <a:r>
              <a:rPr lang="zh-CN" altLang="en-US" dirty="0"/>
              <a:t>*</a:t>
            </a:r>
            <a:r>
              <a:rPr lang="en-US" altLang="zh-CN" dirty="0"/>
              <a:t>10^5</a:t>
            </a:r>
            <a:r>
              <a:rPr lang="zh-CN" altLang="en-US" dirty="0"/>
              <a:t>，强制在线</a:t>
            </a:r>
            <a:endParaRPr lang="en-US" altLang="zh-CN" dirty="0"/>
          </a:p>
          <a:p>
            <a:r>
              <a:rPr lang="zh-CN" altLang="en-US" dirty="0"/>
              <a:t>时限给大点给个</a:t>
            </a:r>
            <a:r>
              <a:rPr lang="en-US" altLang="zh-CN" dirty="0"/>
              <a:t>8s</a:t>
            </a:r>
            <a:r>
              <a:rPr lang="zh-CN" altLang="en-US" dirty="0"/>
              <a:t>，</a:t>
            </a:r>
            <a:r>
              <a:rPr lang="en-US" altLang="zh-CN" dirty="0"/>
              <a:t>2048MB</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点到集合的</a:t>
            </a:r>
            <a:r>
              <a:rPr lang="en-US" altLang="zh-CN" dirty="0" err="1"/>
              <a:t>dist</a:t>
            </a:r>
            <a:r>
              <a:rPr lang="zh-CN" altLang="en-US" dirty="0"/>
              <a:t>和之前讲过，可以用点到根加点到根和的方法处理，这个有</a:t>
            </a:r>
            <a:r>
              <a:rPr lang="en-US" altLang="zh-CN" dirty="0"/>
              <a:t>1log</a:t>
            </a:r>
            <a:r>
              <a:rPr lang="zh-CN" altLang="en-US" dirty="0"/>
              <a:t>做法，不过用</a:t>
            </a:r>
            <a:r>
              <a:rPr lang="en-US" altLang="zh-CN" dirty="0"/>
              <a:t>2log</a:t>
            </a:r>
            <a:r>
              <a:rPr lang="zh-CN" altLang="en-US" dirty="0"/>
              <a:t>的树链剖分</a:t>
            </a:r>
            <a:r>
              <a:rPr lang="en-US" altLang="zh-CN" dirty="0"/>
              <a:t>+</a:t>
            </a:r>
            <a:r>
              <a:rPr lang="zh-CN" altLang="en-US" dirty="0"/>
              <a:t>线段树也可以</a:t>
            </a:r>
            <a:endParaRPr lang="en-US" altLang="zh-CN" dirty="0"/>
          </a:p>
          <a:p>
            <a:r>
              <a:rPr lang="zh-CN" altLang="en-US" dirty="0"/>
              <a:t>不带修改的话就可持久化一下线段树，每次询问差分</a:t>
            </a:r>
            <a:r>
              <a:rPr lang="en-US" altLang="zh-CN" dirty="0"/>
              <a:t>[</a:t>
            </a:r>
            <a:r>
              <a:rPr lang="en-US" altLang="zh-CN" dirty="0" err="1"/>
              <a:t>l,r</a:t>
            </a:r>
            <a:r>
              <a:rPr lang="en-US" altLang="zh-CN" dirty="0"/>
              <a:t>]=[1,r]-[1,l-1]</a:t>
            </a:r>
            <a:r>
              <a:rPr lang="zh-CN" altLang="en-US" dirty="0"/>
              <a:t>，然后在两个可持久化线段树的位置上查询</a:t>
            </a:r>
            <a:endParaRPr lang="en-US" altLang="zh-CN" dirty="0"/>
          </a:p>
          <a:p>
            <a:r>
              <a:rPr lang="zh-CN" altLang="en-US" dirty="0"/>
              <a:t>这个</a:t>
            </a:r>
            <a:r>
              <a:rPr lang="en-US" altLang="zh-CN" dirty="0"/>
              <a:t>swap</a:t>
            </a:r>
            <a:r>
              <a:rPr lang="zh-CN" altLang="en-US" dirty="0"/>
              <a:t>相邻的操作如何处理？</a:t>
            </a:r>
            <a:endParaRPr lang="en-US" altLang="zh-CN" dirty="0"/>
          </a:p>
          <a:p>
            <a:r>
              <a:rPr lang="zh-CN" altLang="en-US" dirty="0"/>
              <a:t>直接换成修改？</a:t>
            </a:r>
            <a:endParaRPr lang="en-US" altLang="zh-CN" dirty="0"/>
          </a:p>
          <a:p>
            <a:r>
              <a:rPr lang="zh-CN" altLang="en-US" dirty="0"/>
              <a:t>但是这样会多一个</a:t>
            </a:r>
            <a:r>
              <a:rPr lang="en-US" altLang="zh-CN" dirty="0"/>
              <a:t>log</a:t>
            </a:r>
            <a:endParaRPr lang="zh-CN" altLang="en-US" dirty="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注意到我们只</a:t>
            </a:r>
            <a:r>
              <a:rPr lang="en-US" altLang="zh-CN" dirty="0"/>
              <a:t>swap</a:t>
            </a:r>
            <a:r>
              <a:rPr lang="zh-CN" altLang="en-US" dirty="0"/>
              <a:t>相邻的两个位置</a:t>
            </a:r>
            <a:endParaRPr lang="en-US" altLang="zh-CN" dirty="0"/>
          </a:p>
          <a:p>
            <a:r>
              <a:rPr lang="zh-CN" altLang="en-US" dirty="0"/>
              <a:t>比如</a:t>
            </a:r>
            <a:r>
              <a:rPr lang="en-US" altLang="zh-CN" dirty="0"/>
              <a:t>swap</a:t>
            </a:r>
            <a:r>
              <a:rPr lang="zh-CN" altLang="en-US" dirty="0"/>
              <a:t>了</a:t>
            </a:r>
            <a:r>
              <a:rPr lang="en-US" altLang="zh-CN" dirty="0"/>
              <a:t>x</a:t>
            </a:r>
            <a:r>
              <a:rPr lang="zh-CN" altLang="en-US" dirty="0"/>
              <a:t>和</a:t>
            </a:r>
            <a:r>
              <a:rPr lang="en-US" altLang="zh-CN" dirty="0"/>
              <a:t>x+1</a:t>
            </a:r>
            <a:r>
              <a:rPr lang="zh-CN" altLang="en-US" dirty="0"/>
              <a:t>的位置，那对</a:t>
            </a:r>
            <a:r>
              <a:rPr lang="en-US" altLang="zh-CN" dirty="0"/>
              <a:t>1,2,…x-1</a:t>
            </a:r>
            <a:r>
              <a:rPr lang="zh-CN" altLang="en-US" dirty="0"/>
              <a:t>的可持久化数据结构没有影响，由于有交换律，所以对</a:t>
            </a:r>
            <a:r>
              <a:rPr lang="en-US" altLang="zh-CN" dirty="0"/>
              <a:t>x+2,x+3,…n</a:t>
            </a:r>
            <a:r>
              <a:rPr lang="zh-CN" altLang="en-US" dirty="0"/>
              <a:t>的可持久化数据结构也没有影响</a:t>
            </a:r>
            <a:endParaRPr lang="en-US" altLang="zh-CN" dirty="0"/>
          </a:p>
          <a:p>
            <a:r>
              <a:rPr lang="zh-CN" altLang="en-US" dirty="0"/>
              <a:t>可以把</a:t>
            </a:r>
            <a:r>
              <a:rPr lang="en-US" altLang="zh-CN" dirty="0"/>
              <a:t>x-1</a:t>
            </a:r>
            <a:r>
              <a:rPr lang="zh-CN" altLang="en-US" dirty="0"/>
              <a:t>的可持久化数据结构插入</a:t>
            </a:r>
            <a:r>
              <a:rPr lang="en-US" altLang="zh-CN" dirty="0"/>
              <a:t>p[x+1]</a:t>
            </a:r>
            <a:r>
              <a:rPr lang="zh-CN" altLang="en-US" dirty="0"/>
              <a:t>，作为</a:t>
            </a:r>
            <a:r>
              <a:rPr lang="en-US" altLang="zh-CN" dirty="0"/>
              <a:t>x</a:t>
            </a:r>
            <a:r>
              <a:rPr lang="zh-CN" altLang="en-US" dirty="0"/>
              <a:t>的可持久化数据结构</a:t>
            </a:r>
            <a:endParaRPr lang="en-US" altLang="zh-CN" dirty="0"/>
          </a:p>
          <a:p>
            <a:endParaRPr lang="en-US" altLang="zh-CN" dirty="0"/>
          </a:p>
          <a:p>
            <a:r>
              <a:rPr lang="zh-CN" altLang="en-US" dirty="0"/>
              <a:t>树链剖分</a:t>
            </a:r>
            <a:r>
              <a:rPr lang="en-US" altLang="zh-CN" dirty="0"/>
              <a:t>O( (</a:t>
            </a:r>
            <a:r>
              <a:rPr lang="en-US" altLang="zh-CN" dirty="0" err="1"/>
              <a:t>n+m</a:t>
            </a:r>
            <a:r>
              <a:rPr lang="en-US" altLang="zh-CN" dirty="0"/>
              <a:t>)log^2n )</a:t>
            </a:r>
            <a:r>
              <a:rPr lang="zh-CN" altLang="en-US" dirty="0"/>
              <a:t>，可以做到</a:t>
            </a:r>
            <a:r>
              <a:rPr lang="en-US" altLang="zh-CN" dirty="0"/>
              <a:t>O( (</a:t>
            </a:r>
            <a:r>
              <a:rPr lang="en-US" altLang="zh-CN" dirty="0" err="1"/>
              <a:t>n+m</a:t>
            </a:r>
            <a:r>
              <a:rPr lang="en-US" altLang="zh-CN" dirty="0"/>
              <a:t>)</a:t>
            </a:r>
            <a:r>
              <a:rPr lang="en-US" altLang="zh-CN" dirty="0" err="1"/>
              <a:t>logn</a:t>
            </a:r>
            <a:r>
              <a:rPr lang="en-US" altLang="zh-CN" dirty="0"/>
              <a:t> )</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CF696E ...Wait for it...</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72440" y="1609725"/>
            <a:ext cx="11047095" cy="1090295"/>
          </a:xfr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Solution1</a:t>
            </a:r>
            <a:endParaRPr lang="en-US" altLang="zh-CN"/>
          </a:p>
        </p:txBody>
      </p:sp>
      <p:sp>
        <p:nvSpPr>
          <p:cNvPr id="3" name="内容占位符 2"/>
          <p:cNvSpPr>
            <a:spLocks noGrp="1"/>
          </p:cNvSpPr>
          <p:nvPr>
            <p:ph idx="1"/>
          </p:nvPr>
        </p:nvSpPr>
        <p:spPr/>
        <p:txBody>
          <a:bodyPr/>
          <a:p>
            <a:r>
              <a:rPr lang="zh-CN" altLang="en-US"/>
              <a:t>有子树修改和路径查询，于是</a:t>
            </a:r>
            <a:r>
              <a:rPr lang="zh-CN" altLang="en-US"/>
              <a:t>考虑使用树链剖分</a:t>
            </a:r>
            <a:r>
              <a:rPr lang="en-US" altLang="zh-CN"/>
              <a:t>+</a:t>
            </a:r>
            <a:r>
              <a:rPr lang="zh-CN" altLang="en-US"/>
              <a:t>线段树维护</a:t>
            </a:r>
            <a:endParaRPr lang="zh-CN" altLang="en-US"/>
          </a:p>
          <a:p>
            <a:r>
              <a:rPr lang="zh-CN" altLang="en-US"/>
              <a:t>我们发现找出</a:t>
            </a:r>
            <a:r>
              <a:rPr lang="en-US" altLang="zh-CN"/>
              <a:t> lim </a:t>
            </a:r>
            <a:r>
              <a:rPr lang="zh-CN" altLang="en-US"/>
              <a:t>个最小的，其实可以一个一个找，因为找到的礼物被删除了就不存在了，这里复杂度有均摊</a:t>
            </a:r>
            <a:r>
              <a:rPr lang="zh-CN" altLang="en-US"/>
              <a:t>保证</a:t>
            </a:r>
            <a:endParaRPr lang="zh-CN" altLang="en-US"/>
          </a:p>
          <a:p>
            <a:r>
              <a:rPr lang="zh-CN" altLang="en-US"/>
              <a:t>于是维护路径最小值</a:t>
            </a:r>
            <a:r>
              <a:rPr lang="zh-CN" altLang="en-US"/>
              <a:t>就行</a:t>
            </a:r>
            <a:endParaRPr lang="zh-CN" altLang="en-US"/>
          </a:p>
          <a:p>
            <a:r>
              <a:rPr lang="zh-CN" altLang="en-US" dirty="0">
                <a:sym typeface="+mn-ea"/>
              </a:rPr>
              <a:t>线段树叶子</a:t>
            </a:r>
            <a:r>
              <a:rPr lang="zh-CN" altLang="en-US" dirty="0">
                <a:sym typeface="+mn-ea"/>
              </a:rPr>
              <a:t>节点上要维护一个堆，因为可能有多个物品</a:t>
            </a:r>
            <a:endParaRPr lang="zh-CN" altLang="en-US" dirty="0">
              <a:sym typeface="+mn-ea"/>
            </a:endParaRPr>
          </a:p>
          <a:p>
            <a:endParaRPr lang="zh-CN" altLang="en-US"/>
          </a:p>
          <a:p>
            <a:r>
              <a:rPr lang="zh-CN" altLang="en-US" dirty="0">
                <a:sym typeface="+mn-ea"/>
              </a:rPr>
              <a:t>总时间复杂度均摊</a:t>
            </a:r>
            <a:r>
              <a:rPr lang="en-US" altLang="zh-CN" dirty="0">
                <a:sym typeface="+mn-ea"/>
              </a:rPr>
              <a:t>O((</a:t>
            </a:r>
            <a:r>
              <a:rPr lang="en-US" altLang="zh-CN" dirty="0" err="1">
                <a:sym typeface="+mn-ea"/>
              </a:rPr>
              <a:t>n+m</a:t>
            </a:r>
            <a:r>
              <a:rPr lang="en-US" altLang="zh-CN" dirty="0">
                <a:sym typeface="+mn-ea"/>
              </a:rPr>
              <a:t>)</a:t>
            </a:r>
            <a:r>
              <a:rPr lang="en-US" altLang="zh-CN" dirty="0" err="1">
                <a:sym typeface="+mn-ea"/>
              </a:rPr>
              <a:t>logn</a:t>
            </a:r>
            <a:r>
              <a:rPr lang="en-US" altLang="zh-CN" dirty="0">
                <a:sym typeface="+mn-ea"/>
              </a:rPr>
              <a:t>)</a:t>
            </a:r>
            <a:endParaRPr lang="en-US" altLang="zh-CN" dirty="0"/>
          </a:p>
          <a:p>
            <a:endParaRPr lang="zh-CN"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标题 1"/>
          <p:cNvSpPr>
            <a:spLocks noGrp="1" noChangeArrowheads="1"/>
          </p:cNvSpPr>
          <p:nvPr>
            <p:ph type="title"/>
          </p:nvPr>
        </p:nvSpPr>
        <p:spPr/>
        <p:txBody>
          <a:bodyPr/>
          <a:lstStyle/>
          <a:p>
            <a:r>
              <a:rPr lang="en-US" altLang="zh-CN" dirty="0"/>
              <a:t>Luogu4211 [LNOI2014]LCA</a:t>
            </a:r>
            <a:endParaRPr lang="en-US" altLang="zh-CN" dirty="0"/>
          </a:p>
        </p:txBody>
      </p:sp>
      <p:pic>
        <p:nvPicPr>
          <p:cNvPr id="3" name="内容占位符 2"/>
          <p:cNvPicPr>
            <a:picLocks noGrp="1" noChangeAspect="1"/>
          </p:cNvPicPr>
          <p:nvPr>
            <p:ph idx="1"/>
          </p:nvPr>
        </p:nvPicPr>
        <p:blipFill>
          <a:blip r:embed="rId1"/>
          <a:stretch>
            <a:fillRect/>
          </a:stretch>
        </p:blipFill>
        <p:spPr>
          <a:xfrm>
            <a:off x="838200" y="1690688"/>
            <a:ext cx="7618466" cy="2595533"/>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直接静态</a:t>
            </a:r>
            <a:r>
              <a:rPr lang="en-US" altLang="zh-CN" dirty="0"/>
              <a:t>Top tree</a:t>
            </a:r>
            <a:endParaRPr lang="en-US" altLang="zh-CN" dirty="0"/>
          </a:p>
          <a:p>
            <a:r>
              <a:rPr lang="en-US" altLang="zh-CN" dirty="0"/>
              <a:t>Top tree</a:t>
            </a:r>
            <a:r>
              <a:rPr lang="zh-CN" altLang="en-US" dirty="0"/>
              <a:t>维护每个簇中连接两个</a:t>
            </a:r>
            <a:r>
              <a:rPr lang="en-US" altLang="zh-CN" dirty="0"/>
              <a:t>end point</a:t>
            </a:r>
            <a:r>
              <a:rPr lang="zh-CN" altLang="en-US" dirty="0"/>
              <a:t>的路径的</a:t>
            </a:r>
            <a:r>
              <a:rPr lang="en-US" altLang="zh-CN" dirty="0"/>
              <a:t>max</a:t>
            </a:r>
            <a:endParaRPr lang="en-US" altLang="zh-CN" dirty="0"/>
          </a:p>
          <a:p>
            <a:r>
              <a:rPr lang="zh-CN" altLang="en-US" dirty="0"/>
              <a:t>每次</a:t>
            </a:r>
            <a:r>
              <a:rPr lang="en-US" altLang="zh-CN" dirty="0"/>
              <a:t>1</a:t>
            </a:r>
            <a:r>
              <a:rPr lang="zh-CN" altLang="en-US" dirty="0"/>
              <a:t>操作的时候就是从</a:t>
            </a:r>
            <a:r>
              <a:rPr lang="en-US" altLang="zh-CN" dirty="0"/>
              <a:t>O(</a:t>
            </a:r>
            <a:r>
              <a:rPr lang="en-US" altLang="zh-CN" dirty="0" err="1"/>
              <a:t>logn</a:t>
            </a:r>
            <a:r>
              <a:rPr lang="en-US" altLang="zh-CN" dirty="0"/>
              <a:t>)</a:t>
            </a:r>
            <a:r>
              <a:rPr lang="zh-CN" altLang="en-US" dirty="0"/>
              <a:t>个</a:t>
            </a:r>
            <a:r>
              <a:rPr lang="en-US" altLang="zh-CN" dirty="0"/>
              <a:t>Top tree</a:t>
            </a:r>
            <a:r>
              <a:rPr lang="zh-CN" altLang="en-US" dirty="0"/>
              <a:t>节点的路径中取一个</a:t>
            </a:r>
            <a:r>
              <a:rPr lang="en-US" altLang="zh-CN" dirty="0"/>
              <a:t>max</a:t>
            </a:r>
            <a:r>
              <a:rPr lang="zh-CN" altLang="en-US" dirty="0"/>
              <a:t>最大的，递归下去删掉，重复多次</a:t>
            </a:r>
            <a:endParaRPr lang="en-US" altLang="zh-CN" dirty="0"/>
          </a:p>
          <a:p>
            <a:r>
              <a:rPr lang="zh-CN" altLang="en-US" dirty="0"/>
              <a:t>叶子上要维护一个堆，因为可能有多个物品</a:t>
            </a:r>
            <a:endParaRPr lang="en-US" altLang="zh-CN" dirty="0"/>
          </a:p>
          <a:p>
            <a:endParaRPr lang="en-US" altLang="zh-CN" dirty="0"/>
          </a:p>
          <a:p>
            <a:r>
              <a:rPr lang="zh-CN" altLang="en-US" dirty="0"/>
              <a:t>总时间复杂度均摊</a:t>
            </a:r>
            <a:r>
              <a:rPr lang="en-US" altLang="zh-CN" dirty="0"/>
              <a:t>O((</a:t>
            </a:r>
            <a:r>
              <a:rPr lang="en-US" altLang="zh-CN" dirty="0" err="1"/>
              <a:t>n+m</a:t>
            </a:r>
            <a:r>
              <a:rPr lang="en-US" altLang="zh-CN" dirty="0"/>
              <a:t>)</a:t>
            </a:r>
            <a:r>
              <a:rPr lang="en-US" altLang="zh-CN" dirty="0" err="1"/>
              <a:t>logn</a:t>
            </a:r>
            <a:r>
              <a:rPr lang="en-US" altLang="zh-CN" dirty="0"/>
              <a:t>)</a:t>
            </a:r>
            <a:endParaRPr lang="en-US" altLang="zh-CN" dirty="0"/>
          </a:p>
          <a:p>
            <a:endParaRPr lang="en-US" altLang="zh-CN"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CF1017G </a:t>
            </a:r>
            <a:r>
              <a:rPr lang="en-US" altLang="zh-CN"/>
              <a:t>The Tree</a:t>
            </a:r>
            <a:endParaRPr lang="zh-CN" altLang="en-US" dirty="0"/>
          </a:p>
        </p:txBody>
      </p:sp>
      <p:sp>
        <p:nvSpPr>
          <p:cNvPr id="3" name="内容占位符 2"/>
          <p:cNvSpPr>
            <a:spLocks noGrp="1"/>
          </p:cNvSpPr>
          <p:nvPr>
            <p:ph idx="1"/>
          </p:nvPr>
        </p:nvSpPr>
        <p:spPr/>
        <p:txBody>
          <a:bodyPr/>
          <a:lstStyle/>
          <a:p>
            <a:r>
              <a:rPr lang="zh-CN" altLang="en-US" dirty="0"/>
              <a:t>给定一棵树，维护以下</a:t>
            </a:r>
            <a:r>
              <a:rPr lang="en-US" altLang="zh-CN" dirty="0"/>
              <a:t>3</a:t>
            </a:r>
            <a:r>
              <a:rPr lang="zh-CN" altLang="en-US" dirty="0"/>
              <a:t>个操作：</a:t>
            </a:r>
            <a:endParaRPr lang="zh-CN" altLang="en-US" dirty="0"/>
          </a:p>
          <a:p>
            <a:r>
              <a:rPr lang="en-US" altLang="zh-CN" dirty="0"/>
              <a:t>1 x</a:t>
            </a:r>
            <a:r>
              <a:rPr lang="zh-CN" altLang="en-US" dirty="0"/>
              <a:t>表示如果节点</a:t>
            </a:r>
            <a:r>
              <a:rPr lang="en-US" altLang="zh-CN" dirty="0"/>
              <a:t>x</a:t>
            </a:r>
            <a:r>
              <a:rPr lang="zh-CN" altLang="en-US" dirty="0"/>
              <a:t>为白色，则将其染黑。否则对这个节点的所有儿子递归进行相同操作。</a:t>
            </a:r>
            <a:endParaRPr lang="zh-CN" altLang="en-US" dirty="0"/>
          </a:p>
          <a:p>
            <a:r>
              <a:rPr lang="en-US" altLang="zh-CN" dirty="0"/>
              <a:t>2 x</a:t>
            </a:r>
            <a:r>
              <a:rPr lang="zh-CN" altLang="en-US" dirty="0"/>
              <a:t>表示将以节点</a:t>
            </a:r>
            <a:r>
              <a:rPr lang="en-US" altLang="zh-CN" dirty="0"/>
              <a:t>x</a:t>
            </a:r>
            <a:r>
              <a:rPr lang="zh-CN" altLang="en-US" dirty="0"/>
              <a:t>为</a:t>
            </a:r>
            <a:r>
              <a:rPr lang="en-US" altLang="zh-CN" dirty="0"/>
              <a:t>root</a:t>
            </a:r>
            <a:r>
              <a:rPr lang="zh-CN" altLang="en-US" dirty="0"/>
              <a:t>的子树染白。</a:t>
            </a:r>
            <a:endParaRPr lang="zh-CN" altLang="en-US" dirty="0"/>
          </a:p>
          <a:p>
            <a:r>
              <a:rPr lang="en-US" altLang="zh-CN" dirty="0"/>
              <a:t>3 x</a:t>
            </a:r>
            <a:r>
              <a:rPr lang="zh-CN" altLang="en-US" dirty="0"/>
              <a:t>表示查询节点</a:t>
            </a:r>
            <a:r>
              <a:rPr lang="en-US" altLang="zh-CN" dirty="0"/>
              <a:t>x</a:t>
            </a:r>
            <a:r>
              <a:rPr lang="zh-CN" altLang="en-US"/>
              <a:t>的颜色。</a:t>
            </a:r>
            <a:endParaRPr lang="zh-CN" altLang="en-US" dirty="0"/>
          </a:p>
          <a:p>
            <a:endParaRPr lang="zh-CN" altLang="en-US" dirty="0"/>
          </a:p>
          <a:p>
            <a:endParaRPr lang="zh-CN" altLang="en-US"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这个</a:t>
            </a:r>
            <a:r>
              <a:rPr lang="en-US" altLang="zh-CN" dirty="0"/>
              <a:t>3</a:t>
            </a:r>
            <a:r>
              <a:rPr lang="zh-CN" altLang="en-US" dirty="0"/>
              <a:t>操作的答案实际上只受到其上方祖先的</a:t>
            </a:r>
            <a:r>
              <a:rPr lang="en-US" altLang="zh-CN" dirty="0"/>
              <a:t>1,2</a:t>
            </a:r>
            <a:r>
              <a:rPr lang="zh-CN" altLang="en-US" dirty="0"/>
              <a:t>操作影响</a:t>
            </a:r>
            <a:endParaRPr lang="en-US" altLang="zh-CN" dirty="0"/>
          </a:p>
          <a:p>
            <a:r>
              <a:rPr lang="zh-CN" altLang="en-US" dirty="0"/>
              <a:t>若没有</a:t>
            </a:r>
            <a:r>
              <a:rPr lang="en-US" altLang="zh-CN" dirty="0"/>
              <a:t>2</a:t>
            </a:r>
            <a:r>
              <a:rPr lang="zh-CN" altLang="en-US" dirty="0"/>
              <a:t>操作，考虑每次查询</a:t>
            </a:r>
            <a:r>
              <a:rPr lang="en-US" altLang="zh-CN" dirty="0"/>
              <a:t>x</a:t>
            </a:r>
            <a:r>
              <a:rPr lang="zh-CN" altLang="en-US" dirty="0"/>
              <a:t>时，我们实际上是在找</a:t>
            </a:r>
            <a:r>
              <a:rPr lang="en-US" altLang="zh-CN" dirty="0"/>
              <a:t>x</a:t>
            </a:r>
            <a:r>
              <a:rPr lang="zh-CN" altLang="en-US" dirty="0"/>
              <a:t>的祖先中，是否有一个祖先</a:t>
            </a:r>
            <a:r>
              <a:rPr lang="en-US" altLang="zh-CN" dirty="0"/>
              <a:t>y</a:t>
            </a:r>
            <a:r>
              <a:rPr lang="zh-CN" altLang="en-US" dirty="0"/>
              <a:t>，满足</a:t>
            </a:r>
            <a:r>
              <a:rPr lang="en-US" altLang="zh-CN" dirty="0"/>
              <a:t>y</a:t>
            </a:r>
            <a:r>
              <a:rPr lang="zh-CN" altLang="en-US" dirty="0"/>
              <a:t>到</a:t>
            </a:r>
            <a:r>
              <a:rPr lang="en-US" altLang="zh-CN" dirty="0"/>
              <a:t>x</a:t>
            </a:r>
            <a:r>
              <a:rPr lang="zh-CN" altLang="en-US" dirty="0"/>
              <a:t>的链上</a:t>
            </a:r>
            <a:r>
              <a:rPr lang="en-US" altLang="zh-CN" dirty="0"/>
              <a:t>1</a:t>
            </a:r>
            <a:r>
              <a:rPr lang="zh-CN" altLang="en-US" dirty="0"/>
              <a:t>操作次数比链长度大</a:t>
            </a:r>
            <a:endParaRPr lang="en-US" altLang="zh-CN" dirty="0"/>
          </a:p>
          <a:p>
            <a:r>
              <a:rPr lang="zh-CN" altLang="en-US" dirty="0"/>
              <a:t>记</a:t>
            </a:r>
            <a:r>
              <a:rPr lang="en-US" altLang="zh-CN" dirty="0"/>
              <a:t>a[x]</a:t>
            </a:r>
            <a:r>
              <a:rPr lang="zh-CN" altLang="en-US" dirty="0"/>
              <a:t>表示</a:t>
            </a:r>
            <a:r>
              <a:rPr lang="en-US" altLang="zh-CN" dirty="0"/>
              <a:t>x</a:t>
            </a:r>
            <a:r>
              <a:rPr lang="zh-CN" altLang="en-US" dirty="0"/>
              <a:t>被</a:t>
            </a:r>
            <a:r>
              <a:rPr lang="en-US" altLang="zh-CN" dirty="0"/>
              <a:t>1</a:t>
            </a:r>
            <a:r>
              <a:rPr lang="zh-CN" altLang="en-US" dirty="0"/>
              <a:t>操作了多少次</a:t>
            </a:r>
            <a:endParaRPr lang="en-US" altLang="zh-CN" dirty="0"/>
          </a:p>
          <a:p>
            <a:r>
              <a:rPr lang="zh-CN" altLang="en-US" dirty="0"/>
              <a:t>即是否存在</a:t>
            </a:r>
            <a:r>
              <a:rPr lang="en-US" altLang="zh-CN" dirty="0"/>
              <a:t>x</a:t>
            </a:r>
            <a:r>
              <a:rPr lang="zh-CN" altLang="en-US" dirty="0"/>
              <a:t>的祖先</a:t>
            </a:r>
            <a:r>
              <a:rPr lang="en-US" altLang="zh-CN" dirty="0"/>
              <a:t>y</a:t>
            </a:r>
            <a:r>
              <a:rPr lang="zh-CN" altLang="en-US" dirty="0"/>
              <a:t>，满足</a:t>
            </a:r>
            <a:r>
              <a:rPr lang="en-US" altLang="zh-CN" dirty="0" err="1"/>
              <a:t>x~y</a:t>
            </a:r>
            <a:r>
              <a:rPr lang="zh-CN" altLang="en-US" dirty="0"/>
              <a:t>的</a:t>
            </a:r>
            <a:r>
              <a:rPr lang="en-US" altLang="zh-CN" dirty="0"/>
              <a:t>a</a:t>
            </a:r>
            <a:r>
              <a:rPr lang="zh-CN" altLang="en-US" dirty="0"/>
              <a:t>的和</a:t>
            </a:r>
            <a:r>
              <a:rPr lang="en-US" altLang="zh-CN" dirty="0"/>
              <a:t>&gt;dep[y]-dep[x]</a:t>
            </a:r>
            <a:endParaRPr lang="en-US" altLang="zh-CN" dirty="0"/>
          </a:p>
          <a:p>
            <a:r>
              <a:rPr lang="zh-CN" altLang="en-US" dirty="0"/>
              <a:t>这个可以在树链剖分上二分，维护一下区间中每个后缀的</a:t>
            </a:r>
            <a:r>
              <a:rPr lang="en-US" altLang="zh-CN" dirty="0"/>
              <a:t>(a[</a:t>
            </a:r>
            <a:r>
              <a:rPr lang="en-US" altLang="zh-CN" dirty="0" err="1"/>
              <a:t>i</a:t>
            </a:r>
            <a:r>
              <a:rPr lang="en-US" altLang="zh-CN" dirty="0"/>
              <a:t>]-1)</a:t>
            </a:r>
            <a:r>
              <a:rPr lang="zh-CN" altLang="en-US" dirty="0"/>
              <a:t>的最大值与和即可</a:t>
            </a:r>
            <a:r>
              <a:rPr lang="en-US" altLang="zh-CN" dirty="0"/>
              <a:t>O(</a:t>
            </a:r>
            <a:r>
              <a:rPr lang="en-US" altLang="zh-CN" dirty="0" err="1"/>
              <a:t>logn</a:t>
            </a:r>
            <a:r>
              <a:rPr lang="en-US" altLang="zh-CN" dirty="0"/>
              <a:t>)</a:t>
            </a:r>
            <a:r>
              <a:rPr lang="zh-CN" altLang="en-US" dirty="0"/>
              <a:t>解决，树链剖分是</a:t>
            </a:r>
            <a:r>
              <a:rPr lang="en-US" altLang="zh-CN" dirty="0"/>
              <a:t>O(log^2n)</a:t>
            </a:r>
            <a:r>
              <a:rPr lang="zh-CN" altLang="en-US" dirty="0"/>
              <a:t>的</a:t>
            </a:r>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考虑对子树</a:t>
            </a:r>
            <a:r>
              <a:rPr lang="en-US" altLang="zh-CN" dirty="0"/>
              <a:t>x</a:t>
            </a:r>
            <a:r>
              <a:rPr lang="zh-CN" altLang="en-US" dirty="0"/>
              <a:t>进行</a:t>
            </a:r>
            <a:r>
              <a:rPr lang="en-US" altLang="zh-CN" dirty="0"/>
              <a:t>2</a:t>
            </a:r>
            <a:r>
              <a:rPr lang="zh-CN" altLang="en-US" dirty="0"/>
              <a:t>操作</a:t>
            </a:r>
            <a:endParaRPr lang="en-US" altLang="zh-CN" dirty="0"/>
          </a:p>
          <a:p>
            <a:r>
              <a:rPr lang="zh-CN" altLang="en-US" dirty="0"/>
              <a:t>在子树</a:t>
            </a:r>
            <a:r>
              <a:rPr lang="en-US" altLang="zh-CN" dirty="0"/>
              <a:t>x</a:t>
            </a:r>
            <a:r>
              <a:rPr lang="zh-CN" altLang="en-US" dirty="0"/>
              <a:t>内的</a:t>
            </a:r>
            <a:r>
              <a:rPr lang="en-US" altLang="zh-CN" dirty="0"/>
              <a:t>1</a:t>
            </a:r>
            <a:r>
              <a:rPr lang="zh-CN" altLang="en-US" dirty="0"/>
              <a:t>操作可以全部进行暴力清空，均摊次数</a:t>
            </a:r>
            <a:r>
              <a:rPr lang="en-US" altLang="zh-CN" dirty="0"/>
              <a:t>O(m)</a:t>
            </a:r>
            <a:endParaRPr lang="en-US" altLang="zh-CN" dirty="0"/>
          </a:p>
          <a:p>
            <a:r>
              <a:rPr lang="zh-CN" altLang="en-US" dirty="0"/>
              <a:t>在清空子树</a:t>
            </a:r>
            <a:r>
              <a:rPr lang="en-US" altLang="zh-CN" dirty="0"/>
              <a:t>x</a:t>
            </a:r>
            <a:r>
              <a:rPr lang="zh-CN" altLang="en-US" dirty="0"/>
              <a:t>内的</a:t>
            </a:r>
            <a:r>
              <a:rPr lang="en-US" altLang="zh-CN" dirty="0"/>
              <a:t>1</a:t>
            </a:r>
            <a:r>
              <a:rPr lang="zh-CN" altLang="en-US" dirty="0"/>
              <a:t>操作后，第一种可能是</a:t>
            </a:r>
            <a:r>
              <a:rPr lang="en-US" altLang="zh-CN" dirty="0"/>
              <a:t>x</a:t>
            </a:r>
            <a:r>
              <a:rPr lang="zh-CN" altLang="en-US" dirty="0"/>
              <a:t>的父亲此时为白色，这种情况则问题已解决</a:t>
            </a:r>
            <a:endParaRPr lang="en-US" altLang="zh-CN" dirty="0"/>
          </a:p>
          <a:p>
            <a:r>
              <a:rPr lang="zh-CN" altLang="en-US" dirty="0"/>
              <a:t>第二种可能是</a:t>
            </a:r>
            <a:r>
              <a:rPr lang="en-US" altLang="zh-CN" dirty="0"/>
              <a:t>x</a:t>
            </a:r>
            <a:r>
              <a:rPr lang="zh-CN" altLang="en-US" dirty="0"/>
              <a:t>的父亲此时为黑色</a:t>
            </a:r>
            <a:endParaRPr lang="zh-CN" alt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这种情况中，有可能</a:t>
            </a:r>
            <a:r>
              <a:rPr lang="en-US" altLang="zh-CN" dirty="0"/>
              <a:t>x</a:t>
            </a:r>
            <a:r>
              <a:rPr lang="zh-CN" altLang="en-US" dirty="0"/>
              <a:t>的祖先中上述后缀最大值</a:t>
            </a:r>
            <a:r>
              <a:rPr lang="en-US" altLang="zh-CN" dirty="0"/>
              <a:t>y&gt;0</a:t>
            </a:r>
            <a:r>
              <a:rPr lang="zh-CN" altLang="en-US" dirty="0"/>
              <a:t>，导致子树内深度</a:t>
            </a:r>
            <a:r>
              <a:rPr lang="en-US" altLang="zh-CN" dirty="0"/>
              <a:t>&lt;=y</a:t>
            </a:r>
            <a:r>
              <a:rPr lang="zh-CN" altLang="en-US" dirty="0"/>
              <a:t>的点被认为是黑色的，实际上应当是白色的</a:t>
            </a:r>
            <a:endParaRPr lang="en-US" altLang="zh-CN" dirty="0"/>
          </a:p>
          <a:p>
            <a:r>
              <a:rPr lang="zh-CN" altLang="en-US" dirty="0"/>
              <a:t>此时子树内的节点查询其上方</a:t>
            </a:r>
            <a:r>
              <a:rPr lang="en-US" altLang="zh-CN" dirty="0"/>
              <a:t>1</a:t>
            </a:r>
            <a:r>
              <a:rPr lang="zh-CN" altLang="en-US" dirty="0"/>
              <a:t>操作最深延伸到多少时得到的都是同一个值</a:t>
            </a:r>
            <a:r>
              <a:rPr lang="en-US" altLang="zh-CN" dirty="0"/>
              <a:t>dep[x]+y</a:t>
            </a:r>
            <a:r>
              <a:rPr lang="zh-CN" altLang="en-US" dirty="0"/>
              <a:t>，而期望为</a:t>
            </a:r>
            <a:r>
              <a:rPr lang="en-US" altLang="zh-CN" dirty="0"/>
              <a:t>dep[x]</a:t>
            </a:r>
            <a:endParaRPr lang="en-US" altLang="zh-CN" dirty="0"/>
          </a:p>
          <a:p>
            <a:r>
              <a:rPr lang="zh-CN" altLang="en-US" dirty="0"/>
              <a:t>于是求出这个</a:t>
            </a:r>
            <a:r>
              <a:rPr lang="en-US" altLang="zh-CN" dirty="0"/>
              <a:t>y</a:t>
            </a:r>
            <a:r>
              <a:rPr lang="zh-CN" altLang="en-US" dirty="0"/>
              <a:t>，进行一次子树减即可</a:t>
            </a:r>
            <a:endParaRPr lang="en-US" altLang="zh-CN" dirty="0"/>
          </a:p>
          <a:p>
            <a:endParaRPr lang="en-US" altLang="zh-CN" dirty="0"/>
          </a:p>
          <a:p>
            <a:r>
              <a:rPr lang="zh-CN" altLang="en-US" dirty="0"/>
              <a:t>总时间复杂度</a:t>
            </a:r>
            <a:r>
              <a:rPr lang="en-US" altLang="zh-CN" dirty="0"/>
              <a:t>O(n+mlog^2n)</a:t>
            </a:r>
            <a:endParaRPr lang="zh-CN" altLang="en-US" dirty="0"/>
          </a:p>
          <a:p>
            <a:r>
              <a:rPr lang="zh-CN" altLang="en-US" dirty="0"/>
              <a:t>可以做到</a:t>
            </a:r>
            <a:r>
              <a:rPr lang="en-US" altLang="zh-CN" dirty="0"/>
              <a:t>O(</a:t>
            </a:r>
            <a:r>
              <a:rPr lang="en-US" altLang="zh-CN" dirty="0" err="1"/>
              <a:t>n+mlogn</a:t>
            </a:r>
            <a:r>
              <a:rPr lang="en-US" altLang="zh-CN" dirty="0"/>
              <a:t>)</a:t>
            </a:r>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洛谷</a:t>
            </a:r>
            <a:r>
              <a:rPr lang="en-US" altLang="zh-CN"/>
              <a:t>P</a:t>
            </a:r>
            <a:r>
              <a:rPr lang="zh-CN" altLang="en-US"/>
              <a:t>5773 [JSOI2016] 轻重路径</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838200" y="1691005"/>
            <a:ext cx="7302500" cy="38925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838200" y="5583555"/>
            <a:ext cx="2959100" cy="114935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B</a:t>
            </a:r>
            <a:r>
              <a:rPr lang="en-US" altLang="zh-CN" dirty="0"/>
              <a:t>ZOJ 3159 </a:t>
            </a:r>
            <a:r>
              <a:rPr lang="zh-CN" altLang="en-US" dirty="0"/>
              <a:t>决战</a:t>
            </a:r>
            <a:endParaRPr lang="zh-CN" altLang="en-US" dirty="0"/>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1757567"/>
            <a:ext cx="5990133" cy="510043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使用树链剖分，每次操作可以找出</a:t>
            </a:r>
            <a:r>
              <a:rPr lang="en-US" altLang="zh-CN" dirty="0" err="1"/>
              <a:t>logn</a:t>
            </a:r>
            <a:r>
              <a:rPr lang="zh-CN" altLang="en-US" dirty="0"/>
              <a:t>段</a:t>
            </a:r>
            <a:r>
              <a:rPr lang="en-US" altLang="zh-CN" dirty="0"/>
              <a:t>DFS</a:t>
            </a:r>
            <a:r>
              <a:rPr lang="zh-CN" altLang="en-US" dirty="0"/>
              <a:t>序区间</a:t>
            </a:r>
            <a:endParaRPr lang="en-US" altLang="zh-CN" dirty="0"/>
          </a:p>
          <a:p>
            <a:r>
              <a:rPr lang="zh-CN" altLang="en-US" dirty="0"/>
              <a:t>然后使用平衡树维护</a:t>
            </a:r>
            <a:r>
              <a:rPr lang="en-US" altLang="zh-CN" dirty="0"/>
              <a:t>DFS</a:t>
            </a:r>
            <a:r>
              <a:rPr lang="zh-CN" altLang="en-US" dirty="0"/>
              <a:t>序，每次即进行</a:t>
            </a:r>
            <a:r>
              <a:rPr lang="en-US" altLang="zh-CN" dirty="0"/>
              <a:t>O(</a:t>
            </a:r>
            <a:r>
              <a:rPr lang="en-US" altLang="zh-CN" dirty="0" err="1"/>
              <a:t>logn</a:t>
            </a:r>
            <a:r>
              <a:rPr lang="en-US" altLang="zh-CN" dirty="0"/>
              <a:t>)</a:t>
            </a:r>
            <a:r>
              <a:rPr lang="zh-CN" altLang="en-US" dirty="0"/>
              <a:t>次分裂合并</a:t>
            </a:r>
            <a:endParaRPr lang="en-US" altLang="zh-CN" dirty="0"/>
          </a:p>
          <a:p>
            <a:r>
              <a:rPr lang="zh-CN" altLang="en-US" dirty="0"/>
              <a:t>然后按顺序拼回去即可</a:t>
            </a:r>
            <a:endParaRPr lang="en-US" altLang="zh-CN" dirty="0"/>
          </a:p>
          <a:p>
            <a:endParaRPr lang="en-US" altLang="zh-CN" dirty="0"/>
          </a:p>
          <a:p>
            <a:r>
              <a:rPr lang="zh-CN" altLang="en-US" dirty="0"/>
              <a:t>总时间复杂度</a:t>
            </a:r>
            <a:r>
              <a:rPr lang="en-US" altLang="zh-CN" dirty="0"/>
              <a:t>O(n+mlog^2n)</a:t>
            </a:r>
            <a:endParaRPr lang="en-US" altLang="zh-CN"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使用两棵</a:t>
            </a:r>
            <a:r>
              <a:rPr lang="en-US" altLang="zh-CN" dirty="0" err="1"/>
              <a:t>lct</a:t>
            </a:r>
            <a:r>
              <a:rPr lang="zh-CN" altLang="en-US" dirty="0"/>
              <a:t>，一棵</a:t>
            </a:r>
            <a:r>
              <a:rPr lang="en-US" altLang="zh-CN" dirty="0" err="1"/>
              <a:t>lct</a:t>
            </a:r>
            <a:r>
              <a:rPr lang="zh-CN" altLang="en-US" dirty="0"/>
              <a:t>维护树的形态另一棵维护权值</a:t>
            </a:r>
            <a:endParaRPr lang="en-US" altLang="zh-CN" dirty="0"/>
          </a:p>
          <a:p>
            <a:r>
              <a:rPr lang="zh-CN" altLang="en-US" dirty="0"/>
              <a:t>维护权值的</a:t>
            </a:r>
            <a:r>
              <a:rPr lang="en-US" altLang="zh-CN" dirty="0" err="1"/>
              <a:t>lct</a:t>
            </a:r>
            <a:r>
              <a:rPr lang="zh-CN" altLang="en-US" dirty="0"/>
              <a:t>其实就是一堆</a:t>
            </a:r>
            <a:r>
              <a:rPr lang="en-US" altLang="zh-CN" dirty="0"/>
              <a:t>splay</a:t>
            </a:r>
            <a:r>
              <a:rPr lang="zh-CN" altLang="en-US" dirty="0"/>
              <a:t>，这里不维护任何虚边相关信息，然后在这里打区间翻转标记</a:t>
            </a:r>
            <a:endParaRPr lang="en-US" altLang="zh-CN" dirty="0"/>
          </a:p>
          <a:p>
            <a:r>
              <a:rPr lang="zh-CN" altLang="en-US" dirty="0"/>
              <a:t>这样权值</a:t>
            </a:r>
            <a:r>
              <a:rPr lang="en-US" altLang="zh-CN" dirty="0"/>
              <a:t>splay</a:t>
            </a:r>
            <a:r>
              <a:rPr lang="zh-CN" altLang="en-US" dirty="0"/>
              <a:t>上的维护极长重链的节点对应</a:t>
            </a:r>
            <a:r>
              <a:rPr lang="en-US" altLang="zh-CN" dirty="0" err="1"/>
              <a:t>lct</a:t>
            </a:r>
            <a:r>
              <a:rPr lang="zh-CN" altLang="en-US" dirty="0"/>
              <a:t>上</a:t>
            </a:r>
            <a:r>
              <a:rPr lang="en-US" altLang="zh-CN" dirty="0"/>
              <a:t>splay</a:t>
            </a:r>
            <a:r>
              <a:rPr lang="zh-CN" altLang="en-US" dirty="0"/>
              <a:t>维护极长重链的节点</a:t>
            </a:r>
            <a:endParaRPr lang="en-US" altLang="zh-CN" dirty="0"/>
          </a:p>
          <a:p>
            <a:r>
              <a:rPr lang="zh-CN" altLang="en-US" dirty="0"/>
              <a:t>问题是这个东西权值</a:t>
            </a:r>
            <a:r>
              <a:rPr lang="en-US" altLang="zh-CN" dirty="0"/>
              <a:t>splay</a:t>
            </a:r>
            <a:r>
              <a:rPr lang="zh-CN" altLang="en-US" dirty="0"/>
              <a:t>区间翻转的时候不交换左右儿子的虚边，形态</a:t>
            </a:r>
            <a:r>
              <a:rPr lang="en-US" altLang="zh-CN" dirty="0" err="1"/>
              <a:t>lct</a:t>
            </a:r>
            <a:r>
              <a:rPr lang="zh-CN" altLang="en-US" dirty="0"/>
              <a:t>区间翻转的时候交换了，这里势能对不上</a:t>
            </a:r>
            <a:endParaRPr lang="en-US" altLang="zh-CN" dirty="0"/>
          </a:p>
          <a:p>
            <a:r>
              <a:rPr lang="zh-CN" altLang="en-US" dirty="0"/>
              <a:t>网上说这玩意是</a:t>
            </a:r>
            <a:r>
              <a:rPr lang="en-US" altLang="zh-CN" dirty="0"/>
              <a:t>1log</a:t>
            </a:r>
            <a:r>
              <a:rPr lang="zh-CN" altLang="en-US" dirty="0"/>
              <a:t>的都证都没证，实际上证不了，都在瞎口胡</a:t>
            </a:r>
            <a:endParaRPr lang="en-US" altLang="zh-CN" dirty="0"/>
          </a:p>
          <a:p>
            <a:r>
              <a:rPr lang="zh-CN" altLang="en-US" dirty="0"/>
              <a:t>又是个</a:t>
            </a:r>
            <a:r>
              <a:rPr lang="en-US" altLang="zh-CN" dirty="0"/>
              <a:t>1log</a:t>
            </a:r>
            <a:r>
              <a:rPr lang="zh-CN" altLang="en-US" dirty="0"/>
              <a:t>下界</a:t>
            </a:r>
            <a:r>
              <a:rPr lang="en-US" altLang="zh-CN" dirty="0"/>
              <a:t>2log</a:t>
            </a:r>
            <a:r>
              <a:rPr lang="zh-CN" altLang="en-US" dirty="0"/>
              <a:t>上界证不了卡不掉的天坑</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标题 1"/>
          <p:cNvSpPr>
            <a:spLocks noGrp="1" noChangeArrowheads="1"/>
          </p:cNvSpPr>
          <p:nvPr>
            <p:ph type="title"/>
          </p:nvPr>
        </p:nvSpPr>
        <p:spPr/>
        <p:txBody>
          <a:bodyPr/>
          <a:lstStyle/>
          <a:p>
            <a:r>
              <a:rPr lang="en-US" altLang="zh-CN" dirty="0"/>
              <a:t>Solution</a:t>
            </a:r>
            <a:endParaRPr lang="en-US" altLang="zh-CN" dirty="0"/>
          </a:p>
        </p:txBody>
      </p:sp>
      <p:sp>
        <p:nvSpPr>
          <p:cNvPr id="147459" name="内容占位符 2"/>
          <p:cNvSpPr>
            <a:spLocks noGrp="1" noChangeArrowheads="1"/>
          </p:cNvSpPr>
          <p:nvPr>
            <p:ph idx="1"/>
          </p:nvPr>
        </p:nvSpPr>
        <p:spPr/>
        <p:txBody>
          <a:bodyPr/>
          <a:lstStyle/>
          <a:p>
            <a:r>
              <a:rPr lang="zh-CN" altLang="en-US" dirty="0"/>
              <a:t>首先将查询差分</a:t>
            </a:r>
            <a:endParaRPr lang="en-US" altLang="zh-CN" dirty="0"/>
          </a:p>
          <a:p>
            <a:r>
              <a:rPr lang="en-US" altLang="zh-CN" dirty="0"/>
              <a:t>(</a:t>
            </a:r>
            <a:r>
              <a:rPr lang="en-US" altLang="zh-CN" dirty="0" err="1"/>
              <a:t>l,r</a:t>
            </a:r>
            <a:r>
              <a:rPr lang="en-US" altLang="zh-CN" dirty="0"/>
              <a:t>) -&gt; (1,r) – (1,l-1)</a:t>
            </a:r>
            <a:endParaRPr lang="en-US" altLang="zh-CN" dirty="0"/>
          </a:p>
          <a:p>
            <a:r>
              <a:rPr lang="zh-CN" altLang="en-US" dirty="0"/>
              <a:t>然后考虑给一个点，怎么求其到一个前缀的点的</a:t>
            </a:r>
            <a:r>
              <a:rPr lang="en-US" altLang="zh-CN" dirty="0"/>
              <a:t>LCA</a:t>
            </a:r>
            <a:r>
              <a:rPr lang="zh-CN" altLang="en-US" dirty="0"/>
              <a:t>的深度和</a:t>
            </a:r>
            <a:endParaRPr lang="en-US" altLang="zh-CN"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L</a:t>
            </a:r>
            <a:r>
              <a:rPr lang="en-US" altLang="zh-CN"/>
              <a:t>OJ6498. 「雅礼集训 2018 Day2」农民</a:t>
            </a:r>
            <a:endParaRPr lang="en-US" altLang="zh-CN"/>
          </a:p>
        </p:txBody>
      </p:sp>
      <p:pic>
        <p:nvPicPr>
          <p:cNvPr id="4" name="图片 3" descr="JJBX]DG5~%PSU3LG9XVB{9T"/>
          <p:cNvPicPr>
            <a:picLocks noChangeAspect="1"/>
          </p:cNvPicPr>
          <p:nvPr>
            <p:custDataLst>
              <p:tags r:id="rId1"/>
            </p:custDataLst>
          </p:nvPr>
        </p:nvPicPr>
        <p:blipFill>
          <a:blip r:embed="rId2"/>
          <a:stretch>
            <a:fillRect/>
          </a:stretch>
        </p:blipFill>
        <p:spPr>
          <a:xfrm>
            <a:off x="352425" y="1292860"/>
            <a:ext cx="11753850" cy="4467225"/>
          </a:xfrm>
          <a:prstGeom prst="rect">
            <a:avLst/>
          </a:prstGeom>
        </p:spPr>
      </p:pic>
      <p:pic>
        <p:nvPicPr>
          <p:cNvPr id="6" name="内容占位符 5"/>
          <p:cNvPicPr>
            <a:picLocks noChangeAspect="1"/>
          </p:cNvPicPr>
          <p:nvPr>
            <p:ph idx="1"/>
          </p:nvPr>
        </p:nvPicPr>
        <p:blipFill>
          <a:blip r:embed="rId3"/>
          <a:stretch>
            <a:fillRect/>
          </a:stretch>
        </p:blipFill>
        <p:spPr>
          <a:xfrm>
            <a:off x="438150" y="5707380"/>
            <a:ext cx="4601210" cy="132143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CF536E </a:t>
            </a:r>
            <a:r>
              <a:rPr lang="en-US" altLang="zh-CN" dirty="0" err="1"/>
              <a:t>Tavas</a:t>
            </a:r>
            <a:r>
              <a:rPr lang="en-US" altLang="zh-CN" dirty="0"/>
              <a:t> on the Path</a:t>
            </a:r>
            <a:endParaRPr lang="zh-CN" altLang="en-US" dirty="0"/>
          </a:p>
        </p:txBody>
      </p:sp>
      <p:sp>
        <p:nvSpPr>
          <p:cNvPr id="3" name="内容占位符 2"/>
          <p:cNvSpPr>
            <a:spLocks noGrp="1"/>
          </p:cNvSpPr>
          <p:nvPr>
            <p:ph idx="1"/>
          </p:nvPr>
        </p:nvSpPr>
        <p:spPr/>
        <p:txBody>
          <a:bodyPr/>
          <a:lstStyle/>
          <a:p>
            <a:r>
              <a:rPr lang="zh-CN" altLang="en-US" dirty="0"/>
              <a:t>给定一棵</a:t>
            </a:r>
            <a:r>
              <a:rPr lang="en-US" altLang="zh-CN" dirty="0"/>
              <a:t>n</a:t>
            </a:r>
            <a:r>
              <a:rPr lang="zh-CN" altLang="en-US" dirty="0"/>
              <a:t>个节点的树，每条边有边权。</a:t>
            </a:r>
            <a:endParaRPr lang="en-US" altLang="zh-CN" dirty="0"/>
          </a:p>
          <a:p>
            <a:r>
              <a:rPr lang="zh-CN" altLang="en-US" dirty="0"/>
              <a:t>有</a:t>
            </a:r>
            <a:r>
              <a:rPr lang="en-US" altLang="zh-CN" dirty="0"/>
              <a:t>m</a:t>
            </a:r>
            <a:r>
              <a:rPr lang="zh-CN" altLang="en-US" dirty="0"/>
              <a:t>个询问，形式为</a:t>
            </a:r>
            <a:r>
              <a:rPr lang="en-US" altLang="zh-CN" dirty="0"/>
              <a:t>(</a:t>
            </a:r>
            <a:r>
              <a:rPr lang="en-US" altLang="zh-CN" dirty="0" err="1"/>
              <a:t>u,v,l</a:t>
            </a:r>
            <a:r>
              <a:rPr lang="en-US" altLang="zh-CN" dirty="0"/>
              <a:t>)</a:t>
            </a:r>
            <a:r>
              <a:rPr lang="zh-CN" altLang="en-US" dirty="0"/>
              <a:t>，求</a:t>
            </a:r>
            <a:r>
              <a:rPr lang="en-US" altLang="zh-CN" dirty="0"/>
              <a:t>u</a:t>
            </a:r>
            <a:r>
              <a:rPr lang="zh-CN" altLang="en-US" dirty="0"/>
              <a:t>到</a:t>
            </a:r>
            <a:r>
              <a:rPr lang="en-US" altLang="zh-CN" dirty="0"/>
              <a:t>v</a:t>
            </a:r>
            <a:r>
              <a:rPr lang="zh-CN" altLang="en-US" dirty="0"/>
              <a:t>的路径，假设长度为</a:t>
            </a:r>
            <a:r>
              <a:rPr lang="en-US" altLang="zh-CN" dirty="0"/>
              <a:t>p</a:t>
            </a:r>
            <a:r>
              <a:rPr lang="zh-CN" altLang="en-US" dirty="0"/>
              <a:t>，第</a:t>
            </a:r>
            <a:r>
              <a:rPr lang="en-US" altLang="zh-CN" dirty="0" err="1"/>
              <a:t>i</a:t>
            </a:r>
            <a:r>
              <a:rPr lang="zh-CN" altLang="en-US" dirty="0"/>
              <a:t>条边权值为</a:t>
            </a:r>
            <a:r>
              <a:rPr lang="en-US" altLang="zh-CN" dirty="0"/>
              <a:t>xi</a:t>
            </a:r>
            <a:r>
              <a:rPr lang="zh-CN" altLang="en-US" dirty="0"/>
              <a:t>，构造一个长度为</a:t>
            </a:r>
            <a:r>
              <a:rPr lang="en-US" altLang="zh-CN" dirty="0"/>
              <a:t>p</a:t>
            </a:r>
            <a:r>
              <a:rPr lang="zh-CN" altLang="en-US" dirty="0"/>
              <a:t>的</a:t>
            </a:r>
            <a:r>
              <a:rPr lang="en-US" altLang="zh-CN" dirty="0"/>
              <a:t>01</a:t>
            </a:r>
            <a:r>
              <a:rPr lang="zh-CN" altLang="en-US" dirty="0"/>
              <a:t>串</a:t>
            </a:r>
            <a:r>
              <a:rPr lang="en-US" altLang="zh-CN" dirty="0"/>
              <a:t>s</a:t>
            </a:r>
            <a:r>
              <a:rPr lang="zh-CN" altLang="en-US" dirty="0"/>
              <a:t>，如果</a:t>
            </a:r>
            <a:r>
              <a:rPr lang="en-US" altLang="zh-CN" dirty="0"/>
              <a:t>xi&gt;=l</a:t>
            </a:r>
            <a:r>
              <a:rPr lang="zh-CN" altLang="en-US" dirty="0"/>
              <a:t>，那么</a:t>
            </a:r>
            <a:r>
              <a:rPr lang="en-US" altLang="zh-CN" dirty="0" err="1"/>
              <a:t>si</a:t>
            </a:r>
            <a:r>
              <a:rPr lang="en-US" altLang="zh-CN" dirty="0"/>
              <a:t>=1</a:t>
            </a:r>
            <a:r>
              <a:rPr lang="zh-CN" altLang="en-US" dirty="0"/>
              <a:t>，否则</a:t>
            </a:r>
            <a:r>
              <a:rPr lang="en-US" altLang="zh-CN" dirty="0" err="1"/>
              <a:t>si</a:t>
            </a:r>
            <a:r>
              <a:rPr lang="en-US" altLang="zh-CN" dirty="0"/>
              <a:t>=0</a:t>
            </a:r>
            <a:r>
              <a:rPr lang="zh-CN" altLang="en-US" dirty="0"/>
              <a:t>。</a:t>
            </a:r>
            <a:endParaRPr lang="en-US" altLang="zh-CN" dirty="0"/>
          </a:p>
          <a:p>
            <a:r>
              <a:rPr lang="zh-CN" altLang="en-US" dirty="0"/>
              <a:t>对于得到的串</a:t>
            </a:r>
            <a:r>
              <a:rPr lang="en-US" altLang="zh-CN" dirty="0"/>
              <a:t>s</a:t>
            </a:r>
            <a:r>
              <a:rPr lang="zh-CN" altLang="en-US" dirty="0"/>
              <a:t>，假设它有</a:t>
            </a:r>
            <a:r>
              <a:rPr lang="en-US" altLang="zh-CN" dirty="0"/>
              <a:t>k</a:t>
            </a:r>
            <a:r>
              <a:rPr lang="zh-CN" altLang="en-US" dirty="0"/>
              <a:t>段连续的</a:t>
            </a:r>
            <a:r>
              <a:rPr lang="en-US" altLang="zh-CN" dirty="0"/>
              <a:t>1</a:t>
            </a:r>
            <a:r>
              <a:rPr lang="zh-CN" altLang="en-US" dirty="0"/>
              <a:t>，第</a:t>
            </a:r>
            <a:r>
              <a:rPr lang="en-US" altLang="zh-CN" dirty="0" err="1"/>
              <a:t>i</a:t>
            </a:r>
            <a:r>
              <a:rPr lang="zh-CN" altLang="en-US" dirty="0"/>
              <a:t>段长度为</a:t>
            </a:r>
            <a:r>
              <a:rPr lang="en-US" altLang="zh-CN" dirty="0"/>
              <a:t>pi</a:t>
            </a:r>
            <a:r>
              <a:rPr lang="zh-CN" altLang="en-US" dirty="0"/>
              <a:t>，那么要你输出所有</a:t>
            </a:r>
            <a:r>
              <a:rPr lang="en-US" altLang="zh-CN" dirty="0"/>
              <a:t>f[pi]</a:t>
            </a:r>
            <a:r>
              <a:rPr lang="zh-CN" altLang="en-US" dirty="0"/>
              <a:t>的和，其中</a:t>
            </a:r>
            <a:r>
              <a:rPr lang="en-US" altLang="zh-CN" dirty="0"/>
              <a:t>f</a:t>
            </a:r>
            <a:r>
              <a:rPr lang="zh-CN" altLang="en-US" dirty="0"/>
              <a:t>数组一开始就给出。</a:t>
            </a:r>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将询问的</a:t>
            </a:r>
            <a:r>
              <a:rPr lang="en-US" altLang="zh-CN" dirty="0"/>
              <a:t>l</a:t>
            </a:r>
            <a:r>
              <a:rPr lang="zh-CN" altLang="en-US" dirty="0"/>
              <a:t>和树上权值一起离线</a:t>
            </a:r>
            <a:endParaRPr lang="en-US" altLang="zh-CN" dirty="0"/>
          </a:p>
          <a:p>
            <a:r>
              <a:rPr lang="zh-CN" altLang="en-US" dirty="0"/>
              <a:t>问题变为单点</a:t>
            </a:r>
            <a:r>
              <a:rPr lang="en-US" altLang="zh-CN" dirty="0"/>
              <a:t>0</a:t>
            </a:r>
            <a:r>
              <a:rPr lang="zh-CN" altLang="en-US" dirty="0"/>
              <a:t>变</a:t>
            </a:r>
            <a:r>
              <a:rPr lang="en-US" altLang="zh-CN" dirty="0"/>
              <a:t>1</a:t>
            </a:r>
            <a:r>
              <a:rPr lang="zh-CN" altLang="en-US" dirty="0"/>
              <a:t>，查询链上每个极长</a:t>
            </a:r>
            <a:r>
              <a:rPr lang="en-US" altLang="zh-CN" dirty="0"/>
              <a:t>1</a:t>
            </a:r>
            <a:r>
              <a:rPr lang="zh-CN" altLang="en-US" dirty="0"/>
              <a:t>段的</a:t>
            </a:r>
            <a:r>
              <a:rPr lang="en-US" altLang="zh-CN" dirty="0"/>
              <a:t>f</a:t>
            </a:r>
            <a:r>
              <a:rPr lang="zh-CN" altLang="en-US" dirty="0"/>
              <a:t>和</a:t>
            </a:r>
            <a:endParaRPr lang="en-US" altLang="zh-CN" dirty="0"/>
          </a:p>
          <a:p>
            <a:r>
              <a:rPr lang="zh-CN" altLang="en-US" dirty="0"/>
              <a:t>考虑使用静态</a:t>
            </a:r>
            <a:r>
              <a:rPr lang="en-US" altLang="zh-CN" dirty="0"/>
              <a:t>LCT</a:t>
            </a:r>
            <a:r>
              <a:rPr lang="zh-CN" altLang="en-US" dirty="0"/>
              <a:t>，这样只用合并</a:t>
            </a:r>
            <a:r>
              <a:rPr lang="en-US" altLang="zh-CN" dirty="0" err="1"/>
              <a:t>logn</a:t>
            </a:r>
            <a:r>
              <a:rPr lang="zh-CN" altLang="en-US" dirty="0"/>
              <a:t>段，每段维护出内部的答案以及两端的极长</a:t>
            </a:r>
            <a:r>
              <a:rPr lang="en-US" altLang="zh-CN" dirty="0"/>
              <a:t>1</a:t>
            </a:r>
            <a:r>
              <a:rPr lang="zh-CN" altLang="en-US" dirty="0"/>
              <a:t>个数，合并的时候算一下父亲节点除两端以外内部的</a:t>
            </a:r>
            <a:r>
              <a:rPr lang="en-US" altLang="zh-CN" dirty="0"/>
              <a:t>f</a:t>
            </a:r>
            <a:r>
              <a:rPr lang="zh-CN" altLang="en-US" dirty="0"/>
              <a:t>和</a:t>
            </a:r>
            <a:endParaRPr lang="en-US" altLang="zh-CN" dirty="0"/>
          </a:p>
          <a:p>
            <a:r>
              <a:rPr lang="zh-CN" altLang="en-US" dirty="0"/>
              <a:t>总时间复杂度</a:t>
            </a:r>
            <a:r>
              <a:rPr lang="en-US" altLang="zh-CN" dirty="0"/>
              <a:t> O((</a:t>
            </a:r>
            <a:r>
              <a:rPr lang="en-US" altLang="zh-CN" dirty="0" err="1"/>
              <a:t>n+m</a:t>
            </a:r>
            <a:r>
              <a:rPr lang="en-US" altLang="zh-CN" dirty="0"/>
              <a:t>)</a:t>
            </a:r>
            <a:r>
              <a:rPr lang="en-US" altLang="zh-CN" dirty="0" err="1"/>
              <a:t>logn</a:t>
            </a:r>
            <a:r>
              <a:rPr lang="en-US" altLang="zh-CN" dirty="0"/>
              <a:t>)</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洛谷</a:t>
            </a:r>
            <a:r>
              <a:rPr lang="en-US" altLang="zh-CN"/>
              <a:t> </a:t>
            </a:r>
            <a:r>
              <a:rPr lang="zh-CN" altLang="en-US"/>
              <a:t>P3313 [SDOI2014] 旅行</a:t>
            </a:r>
            <a:endParaRPr lang="zh-CN" altLang="en-US"/>
          </a:p>
        </p:txBody>
      </p:sp>
      <p:pic>
        <p:nvPicPr>
          <p:cNvPr id="4" name="内容占位符 3"/>
          <p:cNvPicPr>
            <a:picLocks noChangeAspect="1"/>
          </p:cNvPicPr>
          <p:nvPr>
            <p:ph idx="1"/>
            <p:custDataLst>
              <p:tags r:id="rId1"/>
            </p:custDataLst>
          </p:nvPr>
        </p:nvPicPr>
        <p:blipFill>
          <a:blip r:embed="rId2"/>
          <a:stretch>
            <a:fillRect/>
          </a:stretch>
        </p:blipFill>
        <p:spPr>
          <a:xfrm>
            <a:off x="838200" y="1691005"/>
            <a:ext cx="7385050" cy="3727450"/>
          </a:xfrm>
          <a:prstGeom prst="rect">
            <a:avLst/>
          </a:prstGeom>
        </p:spPr>
      </p:pic>
      <p:pic>
        <p:nvPicPr>
          <p:cNvPr id="5" name="图片 4"/>
          <p:cNvPicPr>
            <a:picLocks noChangeAspect="1"/>
          </p:cNvPicPr>
          <p:nvPr>
            <p:custDataLst>
              <p:tags r:id="rId3"/>
            </p:custDataLst>
          </p:nvPr>
        </p:nvPicPr>
        <p:blipFill>
          <a:blip r:embed="rId4"/>
          <a:stretch>
            <a:fillRect/>
          </a:stretch>
        </p:blipFill>
        <p:spPr>
          <a:xfrm>
            <a:off x="933450" y="5418455"/>
            <a:ext cx="7194550" cy="97155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P9999 [Ynoi2000] tmostnrq</a:t>
            </a:r>
            <a:endParaRPr lang="zh-CN" altLang="en-US"/>
          </a:p>
        </p:txBody>
      </p:sp>
      <p:sp>
        <p:nvSpPr>
          <p:cNvPr id="6" name="内容占位符 5"/>
          <p:cNvSpPr/>
          <p:nvPr>
            <p:ph idx="1"/>
          </p:nvPr>
        </p:nvSpPr>
        <p:spPr/>
        <p:txBody>
          <a:bodyPr/>
          <a:p>
            <a:endParaRPr lang="zh-CN" altLang="en-US"/>
          </a:p>
          <a:p>
            <a:endParaRPr lang="zh-CN" altLang="en-US"/>
          </a:p>
          <a:p>
            <a:endParaRPr lang="zh-CN" altLang="en-US"/>
          </a:p>
          <a:p>
            <a:r>
              <a:rPr lang="en-US" altLang="zh-CN"/>
              <a:t>10s</a:t>
            </a:r>
            <a:r>
              <a:rPr lang="zh-CN" altLang="en-US"/>
              <a:t>，要求</a:t>
            </a:r>
            <a:r>
              <a:rPr lang="en-US" altLang="zh-CN"/>
              <a:t> O(nlog^2n)</a:t>
            </a:r>
            <a:endParaRPr lang="en-US" altLang="zh-CN"/>
          </a:p>
        </p:txBody>
      </p:sp>
      <p:pic>
        <p:nvPicPr>
          <p:cNvPr id="7" name="内容占位符 3"/>
          <p:cNvPicPr>
            <a:picLocks noChangeAspect="1"/>
          </p:cNvPicPr>
          <p:nvPr>
            <p:custDataLst>
              <p:tags r:id="rId1"/>
            </p:custDataLst>
          </p:nvPr>
        </p:nvPicPr>
        <p:blipFill>
          <a:blip r:embed="rId2"/>
          <a:stretch>
            <a:fillRect/>
          </a:stretch>
        </p:blipFill>
        <p:spPr>
          <a:xfrm>
            <a:off x="838200" y="1691005"/>
            <a:ext cx="8650605" cy="1169035"/>
          </a:xfrm>
          <a:prstGeom prst="rect">
            <a:avLst/>
          </a:prstGeom>
        </p:spPr>
      </p:pic>
      <p:pic>
        <p:nvPicPr>
          <p:cNvPr id="8" name="图片 7"/>
          <p:cNvPicPr>
            <a:picLocks noChangeAspect="1"/>
          </p:cNvPicPr>
          <p:nvPr>
            <p:custDataLst>
              <p:tags r:id="rId3"/>
            </p:custDataLst>
          </p:nvPr>
        </p:nvPicPr>
        <p:blipFill>
          <a:blip r:embed="rId4"/>
          <a:stretch>
            <a:fillRect/>
          </a:stretch>
        </p:blipFill>
        <p:spPr>
          <a:xfrm>
            <a:off x="914400" y="2777490"/>
            <a:ext cx="3552825" cy="39878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P9997 [Ynoi2000] pmpkmp&amp;</a:t>
            </a:r>
            <a:br>
              <a:rPr lang="en-US" altLang="zh-CN"/>
            </a:br>
            <a:r>
              <a:rPr lang="en-US" altLang="zh-CN"/>
              <a:t>THUSC2022 D1T4 </a:t>
            </a:r>
            <a:r>
              <a:rPr lang="zh-CN" altLang="en-US"/>
              <a:t>字符</a:t>
            </a:r>
            <a:r>
              <a:rPr lang="zh-CN" altLang="en-US"/>
              <a:t>树</a:t>
            </a:r>
            <a:endParaRPr lang="zh-CN" altLang="en-US"/>
          </a:p>
        </p:txBody>
      </p:sp>
      <p:graphicFrame>
        <p:nvGraphicFramePr>
          <p:cNvPr id="4" name="内容占位符 3"/>
          <p:cNvGraphicFramePr>
            <a:graphicFrameLocks noChangeAspect="1"/>
          </p:cNvGraphicFramePr>
          <p:nvPr>
            <p:ph idx="1"/>
          </p:nvPr>
        </p:nvGraphicFramePr>
        <p:xfrm>
          <a:off x="838200" y="1691005"/>
          <a:ext cx="8588375" cy="4999990"/>
        </p:xfrm>
        <a:graphic>
          <a:graphicData uri="http://schemas.openxmlformats.org/presentationml/2006/ole">
            <mc:AlternateContent xmlns:mc="http://schemas.openxmlformats.org/markup-compatibility/2006">
              <mc:Choice xmlns:v="urn:schemas-microsoft-com:vml" Requires="v">
                <p:oleObj spid="_x0000_s5" name="" r:id="rId1" imgW="11639550" imgH="6775450" progId="Paint.Picture">
                  <p:embed/>
                </p:oleObj>
              </mc:Choice>
              <mc:Fallback>
                <p:oleObj name="" r:id="rId1" imgW="11639550" imgH="6775450" progId="Paint.Picture">
                  <p:embed/>
                  <p:pic>
                    <p:nvPicPr>
                      <p:cNvPr id="0" name="图片 4"/>
                      <p:cNvPicPr/>
                      <p:nvPr/>
                    </p:nvPicPr>
                    <p:blipFill>
                      <a:blip r:embed="rId2"/>
                      <a:stretch>
                        <a:fillRect/>
                      </a:stretch>
                    </p:blipFill>
                    <p:spPr>
                      <a:xfrm>
                        <a:off x="838200" y="1691005"/>
                        <a:ext cx="8588375" cy="4999990"/>
                      </a:xfrm>
                      <a:prstGeom prst="rect">
                        <a:avLst/>
                      </a:prstGeom>
                    </p:spPr>
                  </p:pic>
                </p:oleObj>
              </mc:Fallback>
            </mc:AlternateContent>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3018949" y="53"/>
            <a:ext cx="5406866" cy="6864243"/>
          </a:xfr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Solution</a:t>
            </a:r>
            <a:endParaRPr lang="zh-CN" altLang="en-US" dirty="0"/>
          </a:p>
        </p:txBody>
      </p:sp>
      <p:sp>
        <p:nvSpPr>
          <p:cNvPr id="3" name="Content Placeholder 2"/>
          <p:cNvSpPr>
            <a:spLocks noGrp="1"/>
          </p:cNvSpPr>
          <p:nvPr>
            <p:ph idx="1"/>
          </p:nvPr>
        </p:nvSpPr>
        <p:spPr/>
        <p:txBody>
          <a:bodyPr/>
          <a:lstStyle/>
          <a:p>
            <a:r>
              <a:rPr lang="zh-CN" altLang="en-US" dirty="0"/>
              <a:t>考虑有一个点</a:t>
            </a:r>
            <a:r>
              <a:rPr lang="en-US" altLang="zh-CN" dirty="0"/>
              <a:t>x</a:t>
            </a:r>
            <a:r>
              <a:rPr lang="zh-CN" altLang="en-US" dirty="0"/>
              <a:t>，每次查询</a:t>
            </a:r>
            <a:r>
              <a:rPr lang="en-US" altLang="zh-CN" dirty="0"/>
              <a:t>y</a:t>
            </a:r>
            <a:r>
              <a:rPr lang="zh-CN" altLang="en-US" dirty="0"/>
              <a:t>与</a:t>
            </a:r>
            <a:r>
              <a:rPr lang="en-US" altLang="zh-CN" dirty="0"/>
              <a:t>x</a:t>
            </a:r>
            <a:r>
              <a:rPr lang="zh-CN" altLang="en-US" dirty="0"/>
              <a:t>的</a:t>
            </a:r>
            <a:r>
              <a:rPr lang="en-US" altLang="zh-CN" dirty="0" err="1"/>
              <a:t>lca</a:t>
            </a:r>
            <a:r>
              <a:rPr lang="zh-CN" altLang="en-US" dirty="0"/>
              <a:t>的深度</a:t>
            </a:r>
            <a:endParaRPr lang="en-US" altLang="zh-CN" dirty="0"/>
          </a:p>
          <a:p>
            <a:r>
              <a:rPr lang="zh-CN" altLang="en-US" dirty="0"/>
              <a:t>可以将</a:t>
            </a:r>
            <a:r>
              <a:rPr lang="en-US" altLang="zh-CN" dirty="0"/>
              <a:t>x</a:t>
            </a:r>
            <a:r>
              <a:rPr lang="zh-CN" altLang="en-US" dirty="0"/>
              <a:t>到根路径</a:t>
            </a:r>
            <a:r>
              <a:rPr lang="en-US" altLang="zh-CN" dirty="0"/>
              <a:t>+1</a:t>
            </a:r>
            <a:r>
              <a:rPr lang="zh-CN" altLang="en-US" dirty="0"/>
              <a:t>，每次查询</a:t>
            </a:r>
            <a:r>
              <a:rPr lang="en-US" altLang="zh-CN" dirty="0"/>
              <a:t>y</a:t>
            </a:r>
            <a:r>
              <a:rPr lang="zh-CN" altLang="en-US" dirty="0"/>
              <a:t>到根路径和</a:t>
            </a:r>
            <a:endParaRPr lang="en-US" altLang="zh-CN" dirty="0"/>
          </a:p>
          <a:p>
            <a:r>
              <a:rPr lang="zh-CN" altLang="en-US" dirty="0"/>
              <a:t>这样在走到</a:t>
            </a:r>
            <a:r>
              <a:rPr lang="en-US" altLang="zh-CN" dirty="0" err="1"/>
              <a:t>lca</a:t>
            </a:r>
            <a:r>
              <a:rPr lang="zh-CN" altLang="en-US" dirty="0"/>
              <a:t>之前点权都是</a:t>
            </a:r>
            <a:r>
              <a:rPr lang="en-US" altLang="zh-CN" dirty="0"/>
              <a:t>0</a:t>
            </a:r>
            <a:r>
              <a:rPr lang="zh-CN" altLang="en-US" dirty="0"/>
              <a:t>，走到</a:t>
            </a:r>
            <a:r>
              <a:rPr lang="en-US" altLang="zh-CN" dirty="0" err="1"/>
              <a:t>lca</a:t>
            </a:r>
            <a:r>
              <a:rPr lang="zh-CN" altLang="en-US" dirty="0"/>
              <a:t>后每向上走一步点权都是</a:t>
            </a:r>
            <a:r>
              <a:rPr lang="en-US" altLang="zh-CN" dirty="0"/>
              <a:t>1</a:t>
            </a:r>
            <a:r>
              <a:rPr lang="zh-CN" altLang="en-US" dirty="0"/>
              <a:t>，于是答案</a:t>
            </a:r>
            <a:r>
              <a:rPr lang="en-US" altLang="zh-CN" dirty="0"/>
              <a:t>++</a:t>
            </a:r>
            <a:endParaRPr lang="en-US" altLang="zh-CN" dirty="0"/>
          </a:p>
          <a:p>
            <a:r>
              <a:rPr lang="zh-CN" altLang="en-US" dirty="0"/>
              <a:t>假设有多个点</a:t>
            </a:r>
            <a:r>
              <a:rPr lang="en-US" altLang="zh-CN" dirty="0"/>
              <a:t>x1,x2,…</a:t>
            </a:r>
            <a:r>
              <a:rPr lang="en-US" altLang="zh-CN" dirty="0" err="1"/>
              <a:t>xn</a:t>
            </a:r>
            <a:r>
              <a:rPr lang="zh-CN" altLang="en-US" dirty="0"/>
              <a:t>，我们发现每个</a:t>
            </a:r>
            <a:r>
              <a:rPr lang="en-US" altLang="zh-CN" dirty="0"/>
              <a:t>x</a:t>
            </a:r>
            <a:r>
              <a:rPr lang="zh-CN" altLang="en-US" dirty="0"/>
              <a:t>对</a:t>
            </a:r>
            <a:r>
              <a:rPr lang="en-US" altLang="zh-CN" dirty="0"/>
              <a:t>y</a:t>
            </a:r>
            <a:r>
              <a:rPr lang="zh-CN" altLang="en-US" dirty="0"/>
              <a:t>的贡献都可以用</a:t>
            </a:r>
            <a:r>
              <a:rPr lang="en-US" altLang="zh-CN" dirty="0"/>
              <a:t>x</a:t>
            </a:r>
            <a:r>
              <a:rPr lang="zh-CN" altLang="en-US" dirty="0"/>
              <a:t>到根路径</a:t>
            </a:r>
            <a:r>
              <a:rPr lang="en-US" altLang="zh-CN" dirty="0"/>
              <a:t>+1</a:t>
            </a:r>
            <a:r>
              <a:rPr lang="zh-CN" altLang="en-US" dirty="0"/>
              <a:t>，查</a:t>
            </a:r>
            <a:r>
              <a:rPr lang="en-US" altLang="zh-CN" dirty="0"/>
              <a:t>y</a:t>
            </a:r>
            <a:r>
              <a:rPr lang="zh-CN" altLang="en-US" dirty="0"/>
              <a:t>到根路径和实现</a:t>
            </a:r>
            <a:endParaRPr lang="en-US" altLang="zh-CN" dirty="0"/>
          </a:p>
          <a:p>
            <a:r>
              <a:rPr lang="zh-CN" altLang="en-US" dirty="0"/>
              <a:t>多个点的贡献独立，于是可以把每个</a:t>
            </a:r>
            <a:r>
              <a:rPr lang="en-US" altLang="zh-CN" dirty="0"/>
              <a:t>x</a:t>
            </a:r>
            <a:r>
              <a:rPr lang="zh-CN" altLang="en-US" dirty="0"/>
              <a:t>到根路径加，查询时查询</a:t>
            </a:r>
            <a:r>
              <a:rPr lang="en-US" altLang="zh-CN" dirty="0"/>
              <a:t>y</a:t>
            </a:r>
            <a:r>
              <a:rPr lang="zh-CN" altLang="en-US" dirty="0"/>
              <a:t>到根路径和</a:t>
            </a:r>
            <a:endParaRPr lang="en-US" altLang="zh-CN" dirty="0"/>
          </a:p>
          <a:p>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Solution</a:t>
            </a:r>
            <a:endParaRPr lang="en-US" altLang="zh-CN"/>
          </a:p>
        </p:txBody>
      </p:sp>
      <p:pic>
        <p:nvPicPr>
          <p:cNvPr id="5" name="内容占位符 4"/>
          <p:cNvPicPr>
            <a:picLocks noGrp="1" noChangeAspect="1"/>
          </p:cNvPicPr>
          <p:nvPr>
            <p:ph idx="1"/>
            <p:custDataLst>
              <p:tags r:id="rId1"/>
            </p:custDataLst>
          </p:nvPr>
        </p:nvPicPr>
        <p:blipFill>
          <a:blip r:embed="rId2">
            <a:extLst>
              <a:ext uri="{28A0092B-C50C-407E-A947-70E740481C1C}">
                <a14:useLocalDpi xmlns:a14="http://schemas.microsoft.com/office/drawing/2010/main" val="0"/>
              </a:ext>
            </a:extLst>
          </a:blip>
          <a:stretch>
            <a:fillRect/>
          </a:stretch>
        </p:blipFill>
        <p:spPr>
          <a:xfrm>
            <a:off x="3661409" y="0"/>
            <a:ext cx="4103223" cy="6857999"/>
          </a:xfrm>
        </p:spPr>
      </p:pic>
      <p:pic>
        <p:nvPicPr>
          <p:cNvPr id="3" name="内容占位符 4"/>
          <p:cNvPicPr>
            <a:picLocks noGrp="1" noChangeAspect="1"/>
          </p:cNvPicPr>
          <p:nvPr>
            <p:custDataLst>
              <p:tags r:id="rId3"/>
            </p:custDataLst>
          </p:nvPr>
        </p:nvPicPr>
        <p:blipFill>
          <a:blip r:embed="rId4">
            <a:extLst>
              <a:ext uri="{28A0092B-C50C-407E-A947-70E740481C1C}">
                <a14:useLocalDpi xmlns:a14="http://schemas.microsoft.com/office/drawing/2010/main" val="0"/>
              </a:ext>
            </a:extLst>
          </a:blip>
          <a:stretch>
            <a:fillRect/>
          </a:stretch>
        </p:blipFill>
        <p:spPr>
          <a:xfrm>
            <a:off x="7764780" y="0"/>
            <a:ext cx="4433776" cy="6858000"/>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树链剖分维护子树信息</a:t>
            </a:r>
            <a:endParaRPr lang="zh-CN" altLang="en-US"/>
          </a:p>
        </p:txBody>
      </p:sp>
      <p:sp>
        <p:nvSpPr>
          <p:cNvPr id="3" name="内容占位符 2"/>
          <p:cNvSpPr>
            <a:spLocks noGrp="1"/>
          </p:cNvSpPr>
          <p:nvPr>
            <p:ph idx="1"/>
          </p:nvPr>
        </p:nvSpPr>
        <p:spPr/>
        <p:txBody>
          <a:bodyPr/>
          <a:p>
            <a:r>
              <a:rPr lang="zh-CN" altLang="en-US"/>
              <a:t>对每个点维护每个儿子的信息，</a:t>
            </a:r>
            <a:r>
              <a:rPr lang="zh-CN" altLang="en-US"/>
              <a:t>即轻</a:t>
            </a:r>
            <a:r>
              <a:rPr lang="zh-CN" altLang="en-US"/>
              <a:t>子树的</a:t>
            </a:r>
            <a:r>
              <a:rPr lang="zh-CN" altLang="en-US"/>
              <a:t>信息</a:t>
            </a:r>
            <a:endParaRPr lang="zh-CN" altLang="en-US"/>
          </a:p>
          <a:p>
            <a:r>
              <a:rPr lang="zh-CN" altLang="en-US"/>
              <a:t>重链的一个区间原本只对应于树上的路径，现在对应于这条路径上所有点连出去的轻子树的</a:t>
            </a:r>
            <a:r>
              <a:rPr lang="zh-CN" altLang="en-US"/>
              <a:t>信息</a:t>
            </a: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Luogu5314 [Ynoi2011]ODT</a:t>
            </a:r>
            <a:r>
              <a:rPr lang="zh-CN" altLang="en-US" dirty="0"/>
              <a:t>（弱化版）</a:t>
            </a:r>
            <a:endParaRPr lang="en-US" altLang="zh-CN" dirty="0"/>
          </a:p>
        </p:txBody>
      </p:sp>
      <p:sp>
        <p:nvSpPr>
          <p:cNvPr id="3" name="内容占位符 2"/>
          <p:cNvSpPr>
            <a:spLocks noGrp="1"/>
          </p:cNvSpPr>
          <p:nvPr>
            <p:ph idx="1"/>
          </p:nvPr>
        </p:nvSpPr>
        <p:spPr/>
        <p:txBody>
          <a:bodyPr/>
          <a:lstStyle/>
          <a:p>
            <a:r>
              <a:rPr lang="zh-CN" altLang="en-US" dirty="0"/>
              <a:t>给一棵树，边权为</a:t>
            </a:r>
            <a:r>
              <a:rPr lang="en-US" altLang="zh-CN" dirty="0"/>
              <a:t>1</a:t>
            </a:r>
            <a:r>
              <a:rPr lang="zh-CN" altLang="en-US" dirty="0"/>
              <a:t>，支持：</a:t>
            </a:r>
            <a:endParaRPr lang="en-US" altLang="zh-CN" dirty="0"/>
          </a:p>
          <a:p>
            <a:r>
              <a:rPr lang="en-US" altLang="zh-CN" dirty="0"/>
              <a:t>1.</a:t>
            </a:r>
            <a:r>
              <a:rPr lang="zh-CN" altLang="en-US" dirty="0"/>
              <a:t>把一条</a:t>
            </a:r>
            <a:r>
              <a:rPr lang="zh-CN" altLang="en-US" dirty="0"/>
              <a:t>路径上所有点加上</a:t>
            </a:r>
            <a:r>
              <a:rPr lang="en-US" altLang="zh-CN" dirty="0"/>
              <a:t>k</a:t>
            </a:r>
            <a:endParaRPr lang="en-US" altLang="zh-CN" dirty="0"/>
          </a:p>
          <a:p>
            <a:r>
              <a:rPr lang="en-US" altLang="zh-CN" dirty="0"/>
              <a:t>2.</a:t>
            </a:r>
            <a:r>
              <a:rPr lang="zh-CN" altLang="en-US" dirty="0"/>
              <a:t>查询距离一个点</a:t>
            </a:r>
            <a:r>
              <a:rPr lang="en-US" altLang="zh-CN" dirty="0"/>
              <a:t>&lt;=1</a:t>
            </a:r>
            <a:r>
              <a:rPr lang="zh-CN" altLang="en-US" dirty="0"/>
              <a:t>的所有点的点权</a:t>
            </a:r>
            <a:r>
              <a:rPr lang="en-US" altLang="zh-CN" dirty="0"/>
              <a:t>kth</a:t>
            </a:r>
            <a:endParaRPr lang="en-US" altLang="zh-CN" dirty="0"/>
          </a:p>
          <a:p>
            <a:r>
              <a:rPr lang="en-US" altLang="zh-CN" dirty="0"/>
              <a:t>n&lt;=2e5</a:t>
            </a:r>
            <a:r>
              <a:rPr lang="zh-CN" altLang="en-US" dirty="0"/>
              <a:t>，</a:t>
            </a:r>
            <a:r>
              <a:rPr lang="en-US" altLang="zh-CN" dirty="0"/>
              <a:t>3s</a:t>
            </a:r>
            <a:endParaRPr lang="en-US" altLang="zh-CN" dirty="0"/>
          </a:p>
          <a:p>
            <a:r>
              <a:rPr lang="zh-CN" altLang="en-US" dirty="0"/>
              <a:t>部分分：</a:t>
            </a:r>
            <a:r>
              <a:rPr lang="en-US" altLang="zh-CN" dirty="0"/>
              <a:t>n&lt;=1e5</a:t>
            </a:r>
            <a:r>
              <a:rPr lang="zh-CN" altLang="en-US" dirty="0"/>
              <a:t>，</a:t>
            </a:r>
            <a:r>
              <a:rPr lang="en-US" altLang="zh-CN" dirty="0"/>
              <a:t>k=1</a:t>
            </a:r>
            <a:r>
              <a:rPr lang="zh-CN" altLang="en-US" dirty="0"/>
              <a:t>之类的</a:t>
            </a:r>
            <a:endParaRPr lang="en-US" altLang="zh-C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Solution1</a:t>
            </a:r>
            <a:endParaRPr lang="zh-CN" altLang="en-US" dirty="0"/>
          </a:p>
        </p:txBody>
      </p:sp>
      <p:sp>
        <p:nvSpPr>
          <p:cNvPr id="3" name="内容占位符 2"/>
          <p:cNvSpPr>
            <a:spLocks noGrp="1"/>
          </p:cNvSpPr>
          <p:nvPr>
            <p:ph idx="1"/>
          </p:nvPr>
        </p:nvSpPr>
        <p:spPr/>
        <p:txBody>
          <a:bodyPr/>
          <a:lstStyle/>
          <a:p>
            <a:r>
              <a:rPr lang="zh-CN" altLang="en-US" dirty="0"/>
              <a:t>暴力</a:t>
            </a:r>
            <a:endParaRPr lang="en-US" altLang="zh-CN" dirty="0"/>
          </a:p>
          <a:p>
            <a:endParaRPr lang="en-US" altLang="zh-CN" dirty="0"/>
          </a:p>
          <a:p>
            <a:endParaRPr lang="en-US" altLang="zh-CN" dirty="0"/>
          </a:p>
          <a:p>
            <a:r>
              <a:rPr lang="zh-CN" altLang="en-US" dirty="0"/>
              <a:t>总复杂度</a:t>
            </a:r>
            <a:r>
              <a:rPr lang="en-US" altLang="zh-CN" dirty="0"/>
              <a:t>O( nm )</a:t>
            </a:r>
            <a:endParaRPr lang="en-US" altLang="zh-CN" dirty="0"/>
          </a:p>
          <a:p>
            <a:r>
              <a:rPr lang="zh-CN" altLang="en-US" dirty="0"/>
              <a:t>期望得分：</a:t>
            </a:r>
            <a:r>
              <a:rPr lang="en-US" dirty="0"/>
              <a:t>20</a:t>
            </a:r>
            <a:endParaRPr 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对点的度数进行根号分治</a:t>
            </a:r>
            <a:endParaRPr lang="en-US" altLang="zh-CN" dirty="0"/>
          </a:p>
          <a:p>
            <a:r>
              <a:rPr lang="zh-CN" altLang="en-US" dirty="0"/>
              <a:t>度数</a:t>
            </a:r>
            <a:r>
              <a:rPr lang="en-US" altLang="zh-CN" dirty="0"/>
              <a:t>&gt;</a:t>
            </a:r>
            <a:r>
              <a:rPr lang="en-US" altLang="zh-CN" dirty="0" err="1"/>
              <a:t>sqrt</a:t>
            </a:r>
            <a:r>
              <a:rPr lang="en-US" altLang="zh-CN" dirty="0"/>
              <a:t>(n)</a:t>
            </a:r>
            <a:r>
              <a:rPr lang="zh-CN" altLang="en-US" dirty="0"/>
              <a:t>的点有</a:t>
            </a:r>
            <a:r>
              <a:rPr lang="en-US" altLang="zh-CN" dirty="0" err="1"/>
              <a:t>sqrt</a:t>
            </a:r>
            <a:r>
              <a:rPr lang="en-US" altLang="zh-CN" dirty="0"/>
              <a:t>(n)</a:t>
            </a:r>
            <a:r>
              <a:rPr lang="zh-CN" altLang="en-US" dirty="0"/>
              <a:t>个，其他点度数都</a:t>
            </a:r>
            <a:r>
              <a:rPr lang="en-US" altLang="zh-CN" dirty="0"/>
              <a:t>&lt;</a:t>
            </a:r>
            <a:r>
              <a:rPr lang="en-US" altLang="zh-CN" dirty="0" err="1"/>
              <a:t>sqrt</a:t>
            </a:r>
            <a:r>
              <a:rPr lang="en-US" altLang="zh-CN" dirty="0"/>
              <a:t>(n)</a:t>
            </a:r>
            <a:endParaRPr lang="en-US" altLang="zh-CN" dirty="0"/>
          </a:p>
          <a:p>
            <a:r>
              <a:rPr lang="zh-CN" altLang="en-US" dirty="0"/>
              <a:t>维护所有大点的数据结构</a:t>
            </a:r>
            <a:endParaRPr lang="en-US" altLang="zh-CN" dirty="0"/>
          </a:p>
          <a:p>
            <a:r>
              <a:rPr lang="zh-CN" altLang="en-US" dirty="0"/>
              <a:t>每次修改</a:t>
            </a:r>
            <a:r>
              <a:rPr lang="en-US" altLang="zh-CN" dirty="0"/>
              <a:t>O( </a:t>
            </a:r>
            <a:r>
              <a:rPr lang="en-US" altLang="zh-CN" dirty="0" err="1"/>
              <a:t>sqrtn</a:t>
            </a:r>
            <a:r>
              <a:rPr lang="en-US" altLang="zh-CN" dirty="0"/>
              <a:t> * </a:t>
            </a:r>
            <a:r>
              <a:rPr lang="zh-CN" altLang="en-US" dirty="0"/>
              <a:t>数据结构复杂度 </a:t>
            </a:r>
            <a:r>
              <a:rPr lang="en-US" altLang="zh-CN" dirty="0"/>
              <a:t>)</a:t>
            </a:r>
            <a:endParaRPr lang="en-US" altLang="zh-CN"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Solution2</a:t>
            </a:r>
            <a:endParaRPr lang="zh-CN" altLang="en-US" dirty="0"/>
          </a:p>
        </p:txBody>
      </p:sp>
      <p:sp>
        <p:nvSpPr>
          <p:cNvPr id="3" name="内容占位符 2"/>
          <p:cNvSpPr>
            <a:spLocks noGrp="1"/>
          </p:cNvSpPr>
          <p:nvPr>
            <p:ph idx="1"/>
          </p:nvPr>
        </p:nvSpPr>
        <p:spPr/>
        <p:txBody>
          <a:bodyPr/>
          <a:lstStyle/>
          <a:p>
            <a:r>
              <a:rPr lang="zh-CN" altLang="en-US" dirty="0"/>
              <a:t>查询的时候如果是大点就直接查，如果是小点就是暴力查询一圈</a:t>
            </a:r>
            <a:endParaRPr lang="en-US" altLang="zh-CN" dirty="0"/>
          </a:p>
          <a:p>
            <a:r>
              <a:rPr lang="zh-CN" altLang="en-US" dirty="0"/>
              <a:t>这个是</a:t>
            </a:r>
            <a:r>
              <a:rPr lang="en-US" altLang="zh-CN" dirty="0"/>
              <a:t>O( </a:t>
            </a:r>
            <a:r>
              <a:rPr lang="en-US" altLang="zh-CN" dirty="0" err="1"/>
              <a:t>sqrt</a:t>
            </a:r>
            <a:r>
              <a:rPr lang="en-US" altLang="zh-CN" dirty="0"/>
              <a:t>(n) * </a:t>
            </a:r>
            <a:r>
              <a:rPr lang="zh-CN" altLang="en-US" dirty="0"/>
              <a:t>数据结构复杂度 </a:t>
            </a:r>
            <a:r>
              <a:rPr lang="en-US" altLang="zh-CN" dirty="0"/>
              <a:t>)</a:t>
            </a:r>
            <a:endParaRPr lang="en-US" altLang="zh-CN" dirty="0"/>
          </a:p>
          <a:p>
            <a:r>
              <a:rPr lang="zh-CN" altLang="en-US" dirty="0"/>
              <a:t>对两个数据结构都用一个</a:t>
            </a:r>
            <a:r>
              <a:rPr lang="en-US" altLang="zh-CN" dirty="0"/>
              <a:t>O( </a:t>
            </a:r>
            <a:r>
              <a:rPr lang="en-US" altLang="zh-CN" dirty="0" err="1"/>
              <a:t>sqrt</a:t>
            </a:r>
            <a:r>
              <a:rPr lang="en-US" altLang="zh-CN" dirty="0"/>
              <a:t>(n) ) – O(1)</a:t>
            </a:r>
            <a:r>
              <a:rPr lang="zh-CN" altLang="en-US" dirty="0"/>
              <a:t>平衡的分块</a:t>
            </a:r>
            <a:endParaRPr lang="en-US" altLang="zh-CN" dirty="0"/>
          </a:p>
          <a:p>
            <a:r>
              <a:rPr lang="zh-CN" altLang="en-US" dirty="0"/>
              <a:t>于是做到了</a:t>
            </a:r>
            <a:r>
              <a:rPr lang="en-US" altLang="zh-CN" dirty="0"/>
              <a:t>O( </a:t>
            </a:r>
            <a:r>
              <a:rPr lang="en-US" altLang="zh-CN" dirty="0" err="1"/>
              <a:t>msqrt</a:t>
            </a:r>
            <a:r>
              <a:rPr lang="en-US" altLang="zh-CN" dirty="0"/>
              <a:t>(n) )</a:t>
            </a:r>
            <a:r>
              <a:rPr lang="zh-CN" altLang="en-US" dirty="0"/>
              <a:t>的复杂度</a:t>
            </a:r>
            <a:endParaRPr lang="zh-CN" altLang="en-US" dirty="0"/>
          </a:p>
          <a:p>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Solution3</a:t>
            </a:r>
            <a:endParaRPr lang="zh-CN" altLang="en-US" dirty="0"/>
          </a:p>
        </p:txBody>
      </p:sp>
      <p:sp>
        <p:nvSpPr>
          <p:cNvPr id="3" name="内容占位符 2"/>
          <p:cNvSpPr>
            <a:spLocks noGrp="1"/>
          </p:cNvSpPr>
          <p:nvPr>
            <p:ph idx="1"/>
          </p:nvPr>
        </p:nvSpPr>
        <p:spPr/>
        <p:txBody>
          <a:bodyPr/>
          <a:lstStyle/>
          <a:p>
            <a:r>
              <a:rPr lang="zh-CN" altLang="en-US" dirty="0"/>
              <a:t>考虑链分治</a:t>
            </a:r>
            <a:endParaRPr lang="en-US" altLang="zh-CN" dirty="0"/>
          </a:p>
          <a:p>
            <a:r>
              <a:rPr lang="zh-CN" altLang="en-US" dirty="0"/>
              <a:t>一个点距离</a:t>
            </a:r>
            <a:r>
              <a:rPr lang="en-US" altLang="zh-CN" dirty="0"/>
              <a:t>&lt;=1</a:t>
            </a:r>
            <a:r>
              <a:rPr lang="zh-CN" altLang="en-US" dirty="0"/>
              <a:t>的点里面，只有</a:t>
            </a:r>
            <a:r>
              <a:rPr lang="en-US" altLang="zh-CN" dirty="0"/>
              <a:t>3</a:t>
            </a:r>
            <a:r>
              <a:rPr lang="zh-CN" altLang="en-US" dirty="0"/>
              <a:t>个可能不是重链头</a:t>
            </a:r>
            <a:endParaRPr lang="en-US" altLang="zh-CN" dirty="0"/>
          </a:p>
          <a:p>
            <a:r>
              <a:rPr lang="zh-CN" altLang="en-US" dirty="0"/>
              <a:t>自己，父亲，轻儿子</a:t>
            </a:r>
            <a:endParaRPr lang="zh-CN" altLang="en-US" strike="sngStrike" dirty="0"/>
          </a:p>
        </p:txBody>
      </p:sp>
      <p:pic>
        <p:nvPicPr>
          <p:cNvPr id="4" name="图片 3"/>
          <p:cNvPicPr>
            <a:picLocks noChangeAspect="1"/>
          </p:cNvPicPr>
          <p:nvPr/>
        </p:nvPicPr>
        <p:blipFill>
          <a:blip r:embed="rId1" cstate="print"/>
          <a:stretch>
            <a:fillRect/>
          </a:stretch>
        </p:blipFill>
        <p:spPr>
          <a:xfrm>
            <a:off x="1408954" y="3569473"/>
            <a:ext cx="3028950" cy="243840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Solution3</a:t>
            </a:r>
            <a:endParaRPr lang="zh-CN" altLang="en-US" dirty="0"/>
          </a:p>
        </p:txBody>
      </p:sp>
      <p:sp>
        <p:nvSpPr>
          <p:cNvPr id="3" name="内容占位符 2"/>
          <p:cNvSpPr>
            <a:spLocks noGrp="1"/>
          </p:cNvSpPr>
          <p:nvPr>
            <p:ph idx="1"/>
          </p:nvPr>
        </p:nvSpPr>
        <p:spPr/>
        <p:txBody>
          <a:bodyPr/>
          <a:lstStyle/>
          <a:p>
            <a:r>
              <a:rPr lang="zh-CN" altLang="en-US" dirty="0"/>
              <a:t>然后每次查询的时候暴力插入这</a:t>
            </a:r>
            <a:r>
              <a:rPr lang="en-US" altLang="zh-CN" dirty="0"/>
              <a:t>3</a:t>
            </a:r>
            <a:r>
              <a:rPr lang="zh-CN" altLang="en-US" dirty="0"/>
              <a:t>个（</a:t>
            </a:r>
            <a:r>
              <a:rPr lang="en-US" altLang="zh-CN" dirty="0"/>
              <a:t>O(1)</a:t>
            </a:r>
            <a:r>
              <a:rPr lang="zh-CN" altLang="en-US" dirty="0"/>
              <a:t>个）点</a:t>
            </a:r>
            <a:endParaRPr lang="en-US" altLang="zh-CN" dirty="0"/>
          </a:p>
          <a:p>
            <a:r>
              <a:rPr lang="zh-CN" altLang="en-US" dirty="0"/>
              <a:t>每次修改的时候把一条链上所有重链头的父亲都修改这个重链头的值</a:t>
            </a:r>
            <a:endParaRPr lang="en-US" altLang="zh-CN" dirty="0"/>
          </a:p>
          <a:p>
            <a:r>
              <a:rPr lang="zh-CN" altLang="en-US" dirty="0"/>
              <a:t>于是做到了查询</a:t>
            </a:r>
            <a:r>
              <a:rPr lang="en-US" altLang="zh-CN" dirty="0"/>
              <a:t>O( </a:t>
            </a:r>
            <a:r>
              <a:rPr lang="en-US" altLang="zh-CN" dirty="0" err="1"/>
              <a:t>logn</a:t>
            </a:r>
            <a:r>
              <a:rPr lang="en-US" altLang="zh-CN" dirty="0"/>
              <a:t> )</a:t>
            </a:r>
            <a:endParaRPr lang="en-US" altLang="zh-CN" dirty="0"/>
          </a:p>
          <a:p>
            <a:r>
              <a:rPr lang="zh-CN" altLang="en-US" dirty="0"/>
              <a:t>修改</a:t>
            </a:r>
            <a:r>
              <a:rPr lang="en-US" altLang="zh-CN" dirty="0"/>
              <a:t>O( log^2n )</a:t>
            </a:r>
            <a:endParaRPr lang="en-US" altLang="zh-CN"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CF1172E </a:t>
            </a:r>
            <a:r>
              <a:rPr lang="en-US" altLang="zh-CN" dirty="0" err="1"/>
              <a:t>Nauuo</a:t>
            </a:r>
            <a:r>
              <a:rPr lang="en-US" altLang="zh-CN" dirty="0"/>
              <a:t> and ODT</a:t>
            </a:r>
            <a:endParaRPr lang="zh-CN" altLang="en-US" dirty="0"/>
          </a:p>
        </p:txBody>
      </p:sp>
      <p:sp>
        <p:nvSpPr>
          <p:cNvPr id="3" name="内容占位符 2"/>
          <p:cNvSpPr>
            <a:spLocks noGrp="1"/>
          </p:cNvSpPr>
          <p:nvPr>
            <p:ph idx="1"/>
          </p:nvPr>
        </p:nvSpPr>
        <p:spPr/>
        <p:txBody>
          <a:bodyPr/>
          <a:lstStyle/>
          <a:p>
            <a:r>
              <a:rPr lang="zh-CN" altLang="en-US" dirty="0"/>
              <a:t>树，点有颜色，带修改，每次修改后输出所有链颜色数的和</a:t>
            </a:r>
            <a:endParaRPr lang="zh-CN" altLang="en-US" dirty="0"/>
          </a:p>
          <a:p>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fontScale="92500"/>
          </a:bodyPr>
          <a:lstStyle/>
          <a:p>
            <a:r>
              <a:rPr lang="zh-CN" altLang="en-US" dirty="0"/>
              <a:t>对每种颜色分别考虑不含该颜色的简单路径条数</a:t>
            </a:r>
            <a:endParaRPr lang="zh-CN" altLang="en-US" dirty="0"/>
          </a:p>
          <a:p>
            <a:r>
              <a:rPr lang="zh-CN" altLang="en-US" dirty="0"/>
              <a:t>令当前处理的颜色为 </a:t>
            </a:r>
            <a:r>
              <a:rPr lang="en-US" altLang="zh-CN" dirty="0"/>
              <a:t>c</a:t>
            </a:r>
            <a:r>
              <a:rPr lang="zh-CN" altLang="en-US" dirty="0"/>
              <a:t>，把颜色为 </a:t>
            </a:r>
            <a:r>
              <a:rPr lang="en-US" altLang="zh-CN" dirty="0"/>
              <a:t>c </a:t>
            </a:r>
            <a:r>
              <a:rPr lang="zh-CN" altLang="en-US" dirty="0"/>
              <a:t>的视为白色，不是 </a:t>
            </a:r>
            <a:r>
              <a:rPr lang="en-US" altLang="zh-CN" dirty="0"/>
              <a:t>c </a:t>
            </a:r>
            <a:r>
              <a:rPr lang="zh-CN" altLang="en-US" dirty="0"/>
              <a:t>的视为黑色，那么不含 </a:t>
            </a:r>
            <a:r>
              <a:rPr lang="en-US" altLang="zh-CN" dirty="0"/>
              <a:t>c </a:t>
            </a:r>
            <a:r>
              <a:rPr lang="zh-CN" altLang="en-US" dirty="0"/>
              <a:t>的路径条数就是每个黑联通块的大小的平方和，修改就是当颜色是 </a:t>
            </a:r>
            <a:r>
              <a:rPr lang="en-US" altLang="zh-CN" dirty="0"/>
              <a:t>c </a:t>
            </a:r>
            <a:r>
              <a:rPr lang="zh-CN" altLang="en-US" dirty="0"/>
              <a:t>等价于颜色不是 </a:t>
            </a:r>
            <a:r>
              <a:rPr lang="en-US" altLang="zh-CN" dirty="0"/>
              <a:t>c </a:t>
            </a:r>
            <a:r>
              <a:rPr lang="zh-CN" altLang="en-US" dirty="0"/>
              <a:t>时翻转一个点的颜色。所以，问题转化成了黑白两色的树，单点翻转颜色，维护黑联通块大小的平方和</a:t>
            </a:r>
            <a:endParaRPr lang="en-US" altLang="zh-CN" dirty="0"/>
          </a:p>
          <a:p>
            <a:r>
              <a:rPr lang="zh-CN" altLang="en-US" dirty="0"/>
              <a:t>为了不可持久化，在处理完一个颜色后需要回退这个颜色的所有修改</a:t>
            </a:r>
            <a:endParaRPr lang="en-US" altLang="zh-CN" dirty="0"/>
          </a:p>
          <a:p>
            <a:r>
              <a:rPr lang="zh-CN" altLang="en-US" dirty="0"/>
              <a:t>对每个点维护子树大小，儿子大小平方和，在 </a:t>
            </a:r>
            <a:r>
              <a:rPr lang="en-US" altLang="zh-CN" dirty="0"/>
              <a:t>link/cut </a:t>
            </a:r>
            <a:r>
              <a:rPr lang="zh-CN" altLang="en-US" dirty="0"/>
              <a:t>的时候更新答案即可。可以每个黑点向父亲连边，这样真正的联通块就是 </a:t>
            </a:r>
            <a:r>
              <a:rPr lang="en-US" altLang="zh-CN" dirty="0"/>
              <a:t>Link/cut Tree </a:t>
            </a:r>
            <a:r>
              <a:rPr lang="zh-CN" altLang="en-US" dirty="0"/>
              <a:t>里的联通块删掉根</a:t>
            </a:r>
            <a:endParaRPr lang="zh-CN" altLang="en-US" dirty="0"/>
          </a:p>
          <a:p>
            <a:r>
              <a:rPr lang="zh-CN" altLang="en-US" dirty="0"/>
              <a:t>总时间复杂度</a:t>
            </a:r>
            <a:r>
              <a:rPr lang="en-US" altLang="zh-CN" dirty="0"/>
              <a:t>O((</a:t>
            </a:r>
            <a:r>
              <a:rPr lang="en-US" altLang="zh-CN" dirty="0" err="1"/>
              <a:t>n+m</a:t>
            </a:r>
            <a:r>
              <a:rPr lang="en-US" altLang="zh-CN" dirty="0"/>
              <a:t>)</a:t>
            </a:r>
            <a:r>
              <a:rPr lang="en-US" altLang="zh-CN" dirty="0" err="1"/>
              <a:t>logn</a:t>
            </a:r>
            <a:r>
              <a:rPr lang="en-US" altLang="zh-CN" dirty="0"/>
              <a:t>)</a:t>
            </a:r>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标题 1"/>
          <p:cNvSpPr>
            <a:spLocks noGrp="1" noChangeArrowheads="1"/>
          </p:cNvSpPr>
          <p:nvPr>
            <p:ph type="title"/>
          </p:nvPr>
        </p:nvSpPr>
        <p:spPr/>
        <p:txBody>
          <a:bodyPr/>
          <a:lstStyle/>
          <a:p>
            <a:r>
              <a:rPr lang="en-US" altLang="zh-CN" dirty="0"/>
              <a:t>Solution</a:t>
            </a:r>
            <a:endParaRPr lang="en-US" altLang="zh-CN" dirty="0"/>
          </a:p>
        </p:txBody>
      </p:sp>
      <p:sp>
        <p:nvSpPr>
          <p:cNvPr id="148483" name="内容占位符 2"/>
          <p:cNvSpPr>
            <a:spLocks noGrp="1" noChangeArrowheads="1"/>
          </p:cNvSpPr>
          <p:nvPr>
            <p:ph idx="1"/>
          </p:nvPr>
        </p:nvSpPr>
        <p:spPr/>
        <p:txBody>
          <a:bodyPr/>
          <a:lstStyle/>
          <a:p>
            <a:r>
              <a:rPr lang="zh-CN" altLang="en-US" dirty="0"/>
              <a:t>可以把每个点按顺序依次插入，每次插入把这个点到根的路径</a:t>
            </a:r>
            <a:r>
              <a:rPr lang="en-US" altLang="zh-CN" dirty="0"/>
              <a:t>++</a:t>
            </a:r>
            <a:r>
              <a:rPr lang="zh-CN" altLang="en-US" dirty="0"/>
              <a:t>，查询</a:t>
            </a:r>
            <a:r>
              <a:rPr lang="en-US" altLang="zh-CN" dirty="0"/>
              <a:t>z</a:t>
            </a:r>
            <a:r>
              <a:rPr lang="zh-CN" altLang="en-US" dirty="0"/>
              <a:t>到这些点各自的</a:t>
            </a:r>
            <a:r>
              <a:rPr lang="en-US" altLang="zh-CN" dirty="0" err="1"/>
              <a:t>lca</a:t>
            </a:r>
            <a:r>
              <a:rPr lang="zh-CN" altLang="en-US" dirty="0"/>
              <a:t>的深度和即查询</a:t>
            </a:r>
            <a:r>
              <a:rPr lang="en-US" altLang="zh-CN" dirty="0"/>
              <a:t>z</a:t>
            </a:r>
            <a:r>
              <a:rPr lang="zh-CN" altLang="en-US" dirty="0"/>
              <a:t>到根路径的和</a:t>
            </a:r>
            <a:endParaRPr lang="en-US" altLang="zh-CN" dirty="0"/>
          </a:p>
          <a:p>
            <a:r>
              <a:rPr lang="zh-CN" altLang="en-US" dirty="0"/>
              <a:t>如图，绿色，红色，蓝色的点被插入，</a:t>
            </a:r>
            <a:endParaRPr lang="en-US" altLang="zh-CN" dirty="0"/>
          </a:p>
          <a:p>
            <a:r>
              <a:rPr lang="zh-CN" altLang="en-US" dirty="0"/>
              <a:t>查询紫色的点</a:t>
            </a:r>
            <a:endParaRPr lang="en-US" altLang="zh-CN" dirty="0"/>
          </a:p>
          <a:p>
            <a:r>
              <a:rPr lang="zh-CN" altLang="en-US" dirty="0"/>
              <a:t>总时间复杂度</a:t>
            </a:r>
            <a:r>
              <a:rPr lang="en-US" altLang="zh-CN" dirty="0"/>
              <a:t>O(n+mlog^2n)</a:t>
            </a:r>
            <a:endParaRPr lang="zh-CN" altLang="en-US" dirty="0"/>
          </a:p>
        </p:txBody>
      </p:sp>
      <p:pic>
        <p:nvPicPr>
          <p:cNvPr id="148484" name="图片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832850" y="3181350"/>
            <a:ext cx="3359150"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pic>
        <p:nvPicPr>
          <p:cNvPr id="5122" name="Picture 2" descr="https://ouuan.github.io/Codeforces-Round-564-%E4%B8%AD%E6%96%87%E9%A2%98%E8%A7%A3/tutorial1.png"/>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969947" y="1690688"/>
            <a:ext cx="6345253" cy="470641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endParaRPr lang="zh-CN" altLang="en-US"/>
          </a:p>
        </p:txBody>
      </p:sp>
      <p:pic>
        <p:nvPicPr>
          <p:cNvPr id="6146" name="Picture 2" descr="https://ouuan.github.io/Codeforces-Round-564-%E4%B8%AD%E6%96%87%E9%A2%98%E8%A7%A3/tutorial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38200" y="2060965"/>
            <a:ext cx="5397285" cy="443190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https://ouuan.github.io/Codeforces-Round-564-%E4%B8%AD%E6%96%87%E9%A2%98%E8%A7%A3/tutorial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5204" y="2060966"/>
            <a:ext cx="5401389" cy="44319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可以使用静态</a:t>
            </a:r>
            <a:r>
              <a:rPr lang="en-US" altLang="zh-CN" dirty="0"/>
              <a:t>LCT</a:t>
            </a:r>
            <a:r>
              <a:rPr lang="zh-CN" altLang="en-US" dirty="0"/>
              <a:t>维护子树</a:t>
            </a:r>
            <a:endParaRPr lang="en-US" altLang="zh-CN" dirty="0"/>
          </a:p>
          <a:p>
            <a:r>
              <a:rPr lang="zh-CN" altLang="en-US" dirty="0"/>
              <a:t>同时也可以用普通的</a:t>
            </a:r>
            <a:r>
              <a:rPr lang="en-US" altLang="zh-CN" dirty="0"/>
              <a:t>2log</a:t>
            </a:r>
            <a:r>
              <a:rPr lang="zh-CN" altLang="en-US" dirty="0"/>
              <a:t>的</a:t>
            </a:r>
            <a:r>
              <a:rPr lang="en-US" altLang="zh-CN" dirty="0"/>
              <a:t>HLD</a:t>
            </a:r>
            <a:r>
              <a:rPr lang="zh-CN" altLang="en-US" dirty="0"/>
              <a:t>结构</a:t>
            </a:r>
            <a:endParaRPr lang="en-US" altLang="zh-CN" dirty="0"/>
          </a:p>
          <a:p>
            <a:r>
              <a:rPr lang="zh-CN" altLang="en-US" dirty="0"/>
              <a:t>都是可以</a:t>
            </a:r>
            <a:r>
              <a:rPr lang="en-US" altLang="zh-CN" dirty="0"/>
              <a:t>1log</a:t>
            </a:r>
            <a:r>
              <a:rPr lang="zh-CN" altLang="en-US" dirty="0"/>
              <a:t>解决的</a:t>
            </a:r>
            <a:endParaRPr lang="en-US" altLang="zh-CN"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CF960H Santa's Gift</a:t>
            </a:r>
            <a:endParaRPr lang="zh-CN" altLang="en-US" dirty="0"/>
          </a:p>
        </p:txBody>
      </p:sp>
      <p:sp>
        <p:nvSpPr>
          <p:cNvPr id="3" name="内容占位符 2"/>
          <p:cNvSpPr>
            <a:spLocks noGrp="1"/>
          </p:cNvSpPr>
          <p:nvPr>
            <p:ph idx="1"/>
          </p:nvPr>
        </p:nvSpPr>
        <p:spPr/>
        <p:txBody>
          <a:bodyPr/>
          <a:lstStyle/>
          <a:p>
            <a:endParaRPr lang="zh-CN" altLang="en-US" dirty="0"/>
          </a:p>
        </p:txBody>
      </p:sp>
      <p:pic>
        <p:nvPicPr>
          <p:cNvPr id="4" name="图片 3"/>
          <p:cNvPicPr>
            <a:picLocks noChangeAspect="1"/>
          </p:cNvPicPr>
          <p:nvPr/>
        </p:nvPicPr>
        <p:blipFill>
          <a:blip r:embed="rId1"/>
          <a:stretch>
            <a:fillRect/>
          </a:stretch>
        </p:blipFill>
        <p:spPr>
          <a:xfrm>
            <a:off x="838200" y="1825625"/>
            <a:ext cx="7685015" cy="3287167"/>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对每个颜色开一棵</a:t>
            </a:r>
            <a:r>
              <a:rPr lang="en-US" altLang="zh-CN" dirty="0"/>
              <a:t>Top tree</a:t>
            </a:r>
            <a:r>
              <a:rPr lang="zh-CN" altLang="en-US" dirty="0"/>
              <a:t>（其实静态</a:t>
            </a:r>
            <a:r>
              <a:rPr lang="en-US" altLang="zh-CN" dirty="0"/>
              <a:t>LCT</a:t>
            </a:r>
            <a:r>
              <a:rPr lang="zh-CN" altLang="en-US" dirty="0"/>
              <a:t>维护子树就行）</a:t>
            </a:r>
            <a:endParaRPr lang="en-US" altLang="zh-CN" dirty="0"/>
          </a:p>
          <a:p>
            <a:r>
              <a:rPr lang="zh-CN" altLang="en-US" dirty="0"/>
              <a:t>每个颜色</a:t>
            </a:r>
            <a:r>
              <a:rPr lang="en-US" altLang="zh-CN" dirty="0"/>
              <a:t>x</a:t>
            </a:r>
            <a:r>
              <a:rPr lang="zh-CN" altLang="en-US" dirty="0"/>
              <a:t>，每个节点</a:t>
            </a:r>
            <a:r>
              <a:rPr lang="en-US" altLang="zh-CN" dirty="0" err="1"/>
              <a:t>i</a:t>
            </a:r>
            <a:r>
              <a:rPr lang="zh-CN" altLang="en-US" dirty="0"/>
              <a:t>维护子树中</a:t>
            </a:r>
            <a:r>
              <a:rPr lang="en-US" altLang="zh-CN" dirty="0"/>
              <a:t>x</a:t>
            </a:r>
            <a:r>
              <a:rPr lang="zh-CN" altLang="en-US" dirty="0"/>
              <a:t>出现次数，每次修改对应于一次链加</a:t>
            </a:r>
            <a:endParaRPr lang="en-US" altLang="zh-CN" dirty="0"/>
          </a:p>
          <a:p>
            <a:r>
              <a:rPr lang="zh-CN" altLang="en-US" dirty="0"/>
              <a:t>每次修改颜色的时候对应于</a:t>
            </a:r>
            <a:r>
              <a:rPr lang="en-US" altLang="zh-CN" dirty="0"/>
              <a:t>O(1)</a:t>
            </a:r>
            <a:r>
              <a:rPr lang="zh-CN" altLang="en-US" dirty="0"/>
              <a:t>个颜色的</a:t>
            </a:r>
            <a:r>
              <a:rPr lang="en-US" altLang="zh-CN" dirty="0"/>
              <a:t>Top tree</a:t>
            </a:r>
            <a:r>
              <a:rPr lang="zh-CN" altLang="en-US" dirty="0"/>
              <a:t>上的</a:t>
            </a:r>
            <a:r>
              <a:rPr lang="en-US" altLang="zh-CN" dirty="0"/>
              <a:t>O(1)</a:t>
            </a:r>
            <a:r>
              <a:rPr lang="zh-CN" altLang="en-US" dirty="0"/>
              <a:t>次修改</a:t>
            </a:r>
            <a:endParaRPr lang="en-US" altLang="zh-CN" dirty="0"/>
          </a:p>
          <a:p>
            <a:r>
              <a:rPr lang="zh-CN" altLang="en-US" dirty="0"/>
              <a:t>将式子展开后发现需要维护全局平方和，和</a:t>
            </a:r>
            <a:endParaRPr lang="en-US" altLang="zh-CN" dirty="0"/>
          </a:p>
          <a:p>
            <a:endParaRPr lang="en-US" altLang="zh-CN" dirty="0"/>
          </a:p>
          <a:p>
            <a:r>
              <a:rPr lang="zh-CN" altLang="en-US" dirty="0"/>
              <a:t>总时间复杂度</a:t>
            </a:r>
            <a:r>
              <a:rPr lang="en-US" altLang="zh-CN" dirty="0"/>
              <a:t>O(</a:t>
            </a:r>
            <a:r>
              <a:rPr lang="en-US" altLang="zh-CN" dirty="0" err="1"/>
              <a:t>n+qlogn</a:t>
            </a:r>
            <a:r>
              <a:rPr lang="en-US" altLang="zh-CN" dirty="0"/>
              <a:t>)</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CF482E ELCA</a:t>
            </a:r>
            <a:endParaRPr lang="zh-CN" altLang="en-US" dirty="0"/>
          </a:p>
        </p:txBody>
      </p:sp>
      <p:pic>
        <p:nvPicPr>
          <p:cNvPr id="5" name="内容占位符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838199" y="1690688"/>
            <a:ext cx="7360735" cy="2512196"/>
          </a:xfr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考虑</a:t>
            </a:r>
            <a:r>
              <a:rPr lang="en-US" altLang="zh-CN" dirty="0" err="1"/>
              <a:t>i</a:t>
            </a:r>
            <a:r>
              <a:rPr lang="zh-CN" altLang="en-US" dirty="0"/>
              <a:t>点对答案的贡献，即为</a:t>
            </a:r>
            <a:r>
              <a:rPr lang="en-US" altLang="zh-CN" dirty="0"/>
              <a:t>(</a:t>
            </a:r>
            <a:r>
              <a:rPr lang="en-US" altLang="zh-CN" dirty="0" err="1"/>
              <a:t>i</a:t>
            </a:r>
            <a:r>
              <a:rPr lang="zh-CN" altLang="en-US" dirty="0"/>
              <a:t>子树内点数平方</a:t>
            </a:r>
            <a:r>
              <a:rPr lang="en-US" altLang="zh-CN" dirty="0"/>
              <a:t>-</a:t>
            </a:r>
            <a:r>
              <a:rPr lang="zh-CN" altLang="en-US" dirty="0"/>
              <a:t>每个儿子子树内点数平方</a:t>
            </a:r>
            <a:r>
              <a:rPr lang="en-US" altLang="zh-CN" dirty="0"/>
              <a:t>)*a[</a:t>
            </a:r>
            <a:r>
              <a:rPr lang="en-US" altLang="zh-CN" dirty="0" err="1"/>
              <a:t>i</a:t>
            </a:r>
            <a:r>
              <a:rPr lang="en-US" altLang="zh-CN" dirty="0"/>
              <a:t>]</a:t>
            </a:r>
            <a:endParaRPr lang="en-US" altLang="zh-CN" dirty="0"/>
          </a:p>
          <a:p>
            <a:r>
              <a:rPr lang="zh-CN" altLang="en-US" dirty="0"/>
              <a:t>问题即换根，修改点权，维护每个点子树内点数平方，以及每个点每个儿子子树内点数平方</a:t>
            </a:r>
            <a:endParaRPr lang="en-US" altLang="zh-CN" dirty="0"/>
          </a:p>
          <a:p>
            <a:r>
              <a:rPr lang="zh-CN" altLang="en-US" dirty="0"/>
              <a:t>前者考虑</a:t>
            </a:r>
            <a:r>
              <a:rPr lang="en-US" altLang="zh-CN" dirty="0"/>
              <a:t>a[</a:t>
            </a:r>
            <a:r>
              <a:rPr lang="en-US" altLang="zh-CN" dirty="0" err="1"/>
              <a:t>i</a:t>
            </a:r>
            <a:r>
              <a:rPr lang="en-US" altLang="zh-CN" dirty="0"/>
              <a:t>]x^2</a:t>
            </a:r>
            <a:r>
              <a:rPr lang="zh-CN" altLang="en-US" dirty="0"/>
              <a:t>与</a:t>
            </a:r>
            <a:r>
              <a:rPr lang="en-US" altLang="zh-CN" dirty="0"/>
              <a:t>a[</a:t>
            </a:r>
            <a:r>
              <a:rPr lang="en-US" altLang="zh-CN" dirty="0" err="1"/>
              <a:t>i</a:t>
            </a:r>
            <a:r>
              <a:rPr lang="en-US" altLang="zh-CN" dirty="0"/>
              <a:t>](</a:t>
            </a:r>
            <a:r>
              <a:rPr lang="en-US" altLang="zh-CN" dirty="0" err="1"/>
              <a:t>x+y</a:t>
            </a:r>
            <a:r>
              <a:rPr lang="en-US" altLang="zh-CN" dirty="0"/>
              <a:t>)^2</a:t>
            </a:r>
            <a:r>
              <a:rPr lang="zh-CN" altLang="en-US" dirty="0"/>
              <a:t>的差分是</a:t>
            </a:r>
            <a:r>
              <a:rPr lang="en-US" altLang="zh-CN" dirty="0"/>
              <a:t>2a[</a:t>
            </a:r>
            <a:r>
              <a:rPr lang="en-US" altLang="zh-CN" dirty="0" err="1"/>
              <a:t>i</a:t>
            </a:r>
            <a:r>
              <a:rPr lang="en-US" altLang="zh-CN" dirty="0"/>
              <a:t>]</a:t>
            </a:r>
            <a:r>
              <a:rPr lang="en-US" altLang="zh-CN" dirty="0" err="1"/>
              <a:t>xy+a</a:t>
            </a:r>
            <a:r>
              <a:rPr lang="en-US" altLang="zh-CN" dirty="0"/>
              <a:t>[</a:t>
            </a:r>
            <a:r>
              <a:rPr lang="en-US" altLang="zh-CN" dirty="0" err="1"/>
              <a:t>i</a:t>
            </a:r>
            <a:r>
              <a:rPr lang="en-US" altLang="zh-CN" dirty="0"/>
              <a:t>]y^2</a:t>
            </a:r>
            <a:r>
              <a:rPr lang="zh-CN" altLang="en-US" dirty="0"/>
              <a:t>，每次修改即链上每个位置的答案加上</a:t>
            </a:r>
            <a:r>
              <a:rPr lang="en-US" altLang="zh-CN" dirty="0"/>
              <a:t>2y*a[</a:t>
            </a:r>
            <a:r>
              <a:rPr lang="en-US" altLang="zh-CN" dirty="0" err="1"/>
              <a:t>i</a:t>
            </a:r>
            <a:r>
              <a:rPr lang="en-US" altLang="zh-CN" dirty="0"/>
              <a:t>]x</a:t>
            </a:r>
            <a:r>
              <a:rPr lang="zh-CN" altLang="en-US" dirty="0"/>
              <a:t>和</a:t>
            </a:r>
            <a:r>
              <a:rPr lang="en-US" altLang="zh-CN" dirty="0"/>
              <a:t>y^2a[</a:t>
            </a:r>
            <a:r>
              <a:rPr lang="en-US" altLang="zh-CN" dirty="0" err="1"/>
              <a:t>i</a:t>
            </a:r>
            <a:r>
              <a:rPr lang="en-US" altLang="zh-CN" dirty="0"/>
              <a:t>]</a:t>
            </a:r>
            <a:r>
              <a:rPr lang="zh-CN" altLang="en-US" dirty="0"/>
              <a:t>，打个标记可以维护</a:t>
            </a:r>
            <a:endParaRPr lang="en-US" altLang="zh-CN" dirty="0"/>
          </a:p>
          <a:p>
            <a:r>
              <a:rPr lang="zh-CN" altLang="en-US" dirty="0"/>
              <a:t>如果使用</a:t>
            </a:r>
            <a:r>
              <a:rPr lang="en-US" altLang="zh-CN" dirty="0"/>
              <a:t>LCT</a:t>
            </a:r>
            <a:r>
              <a:rPr lang="zh-CN" altLang="en-US" dirty="0"/>
              <a:t>维护子树的方法后者和前者可以类似维护</a:t>
            </a:r>
            <a:endParaRPr lang="en-US" altLang="zh-CN" dirty="0"/>
          </a:p>
          <a:p>
            <a:endParaRPr lang="en-US" altLang="zh-CN" dirty="0"/>
          </a:p>
          <a:p>
            <a:r>
              <a:rPr lang="zh-CN" altLang="en-US" dirty="0"/>
              <a:t>总时间复杂度</a:t>
            </a:r>
            <a:r>
              <a:rPr lang="en-US" altLang="zh-CN" dirty="0"/>
              <a:t>O(</a:t>
            </a:r>
            <a:r>
              <a:rPr lang="en-US" altLang="zh-CN" dirty="0" err="1"/>
              <a:t>n+mlogn</a:t>
            </a:r>
            <a:r>
              <a:rPr lang="en-US" altLang="zh-CN" dirty="0"/>
              <a:t>)</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树链剖分上二分找</a:t>
            </a:r>
            <a:r>
              <a:rPr lang="zh-CN" altLang="en-US"/>
              <a:t>路径</a:t>
            </a:r>
            <a:endParaRPr lang="zh-CN" altLang="en-US"/>
          </a:p>
        </p:txBody>
      </p:sp>
      <p:sp>
        <p:nvSpPr>
          <p:cNvPr id="3" name="内容占位符 2"/>
          <p:cNvSpPr>
            <a:spLocks noGrp="1"/>
          </p:cNvSpPr>
          <p:nvPr>
            <p:ph idx="1"/>
          </p:nvPr>
        </p:nvSpPr>
        <p:spPr/>
        <p:txBody>
          <a:bodyPr/>
          <a:p>
            <a:r>
              <a:rPr lang="zh-CN" altLang="en-US"/>
              <a:t>类似</a:t>
            </a:r>
            <a:r>
              <a:rPr lang="en-US" altLang="zh-CN"/>
              <a:t> Top tree </a:t>
            </a:r>
            <a:r>
              <a:rPr lang="zh-CN" altLang="en-US"/>
              <a:t>的</a:t>
            </a:r>
            <a:r>
              <a:rPr lang="en-US" altLang="zh-CN"/>
              <a:t> non-local search </a:t>
            </a:r>
            <a:r>
              <a:rPr lang="zh-CN" altLang="en-US"/>
              <a:t>方法</a:t>
            </a:r>
            <a:endParaRPr lang="zh-CN" altLang="en-US"/>
          </a:p>
          <a:p>
            <a:r>
              <a:rPr lang="zh-CN" altLang="en-US"/>
              <a:t>从一个点开始搜索一条满足二分性的</a:t>
            </a:r>
            <a:r>
              <a:rPr lang="zh-CN" altLang="en-US"/>
              <a:t>路径</a:t>
            </a:r>
            <a:endParaRPr lang="zh-CN" altLang="en-US"/>
          </a:p>
          <a:p>
            <a:r>
              <a:rPr lang="zh-CN" altLang="en-US"/>
              <a:t>先沿着重链一条一条向上走，直到发现这条重链不能走到重链</a:t>
            </a:r>
            <a:r>
              <a:rPr lang="zh-CN" altLang="en-US"/>
              <a:t>顶部</a:t>
            </a:r>
            <a:endParaRPr lang="zh-CN" altLang="en-US"/>
          </a:p>
          <a:p>
            <a:r>
              <a:rPr lang="zh-CN" altLang="en-US"/>
              <a:t>然后在这条重链上通过线段树二分来找到向上向下走的分界点</a:t>
            </a:r>
            <a:endParaRPr lang="zh-CN" altLang="en-US"/>
          </a:p>
          <a:p>
            <a:r>
              <a:rPr lang="zh-CN" altLang="en-US"/>
              <a:t>向下走的时候也考虑每次走到重链底，走不到的话继续二分找到</a:t>
            </a:r>
            <a:r>
              <a:rPr lang="zh-CN" altLang="en-US"/>
              <a:t>分界点</a:t>
            </a:r>
            <a:endParaRPr lang="zh-CN" altLang="en-US"/>
          </a:p>
          <a:p>
            <a:r>
              <a:rPr lang="zh-CN" altLang="en-US"/>
              <a:t>时间复杂度</a:t>
            </a:r>
            <a:r>
              <a:rPr lang="en-US" altLang="zh-CN"/>
              <a:t> O(log^2n)</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未公开</a:t>
            </a:r>
            <a:r>
              <a:rPr lang="zh-CN" altLang="en-US"/>
              <a:t>题目</a:t>
            </a:r>
            <a:endParaRPr lang="zh-CN" altLang="en-US"/>
          </a:p>
        </p:txBody>
      </p:sp>
      <p:sp>
        <p:nvSpPr>
          <p:cNvPr id="3" name="内容占位符 2"/>
          <p:cNvSpPr>
            <a:spLocks noGrp="1"/>
          </p:cNvSpPr>
          <p:nvPr>
            <p:ph idx="1"/>
          </p:nvPr>
        </p:nvSpPr>
        <p:spPr/>
        <p:txBody>
          <a:bodyPr/>
          <a:p>
            <a:r>
              <a:rPr lang="zh-CN" altLang="en-US"/>
              <a:t>给一棵</a:t>
            </a:r>
            <a:r>
              <a:rPr lang="en-US" altLang="zh-CN"/>
              <a:t> n </a:t>
            </a:r>
            <a:r>
              <a:rPr lang="zh-CN" altLang="en-US"/>
              <a:t>个点</a:t>
            </a:r>
            <a:r>
              <a:rPr lang="zh-CN" altLang="en-US"/>
              <a:t>的二叉树，每个点有一个条件，条件形如</a:t>
            </a:r>
            <a:r>
              <a:rPr lang="en-US" altLang="zh-CN"/>
              <a:t> &lt;a</a:t>
            </a:r>
            <a:r>
              <a:rPr lang="zh-CN" altLang="en-US"/>
              <a:t>，</a:t>
            </a:r>
            <a:r>
              <a:rPr lang="en-US" altLang="zh-CN"/>
              <a:t>&gt;a</a:t>
            </a:r>
            <a:r>
              <a:rPr lang="zh-CN" altLang="en-US"/>
              <a:t>，</a:t>
            </a:r>
            <a:r>
              <a:rPr lang="en-US" altLang="zh-CN"/>
              <a:t>a </a:t>
            </a:r>
            <a:r>
              <a:rPr lang="zh-CN" altLang="en-US"/>
              <a:t>是</a:t>
            </a:r>
            <a:r>
              <a:rPr lang="zh-CN" altLang="en-US"/>
              <a:t>整数</a:t>
            </a:r>
            <a:endParaRPr lang="zh-CN" altLang="en-US"/>
          </a:p>
          <a:p>
            <a:r>
              <a:rPr lang="zh-CN" altLang="en-US"/>
              <a:t>有</a:t>
            </a:r>
            <a:r>
              <a:rPr lang="en-US" altLang="zh-CN"/>
              <a:t> m </a:t>
            </a:r>
            <a:r>
              <a:rPr lang="zh-CN" altLang="en-US"/>
              <a:t>次</a:t>
            </a:r>
            <a:r>
              <a:rPr lang="zh-CN" altLang="en-US"/>
              <a:t>操作：</a:t>
            </a:r>
            <a:endParaRPr lang="zh-CN" altLang="en-US"/>
          </a:p>
          <a:p>
            <a:r>
              <a:rPr lang="en-US" altLang="zh-CN"/>
              <a:t>1. </a:t>
            </a:r>
            <a:r>
              <a:rPr lang="zh-CN" altLang="en-US"/>
              <a:t>修改一个点的</a:t>
            </a:r>
            <a:r>
              <a:rPr lang="en-US" altLang="zh-CN"/>
              <a:t> a </a:t>
            </a:r>
            <a:r>
              <a:rPr lang="zh-CN" altLang="en-US"/>
              <a:t>和对应的</a:t>
            </a:r>
            <a:r>
              <a:rPr lang="zh-CN" altLang="en-US"/>
              <a:t>条件</a:t>
            </a:r>
            <a:endParaRPr lang="zh-CN" altLang="en-US"/>
          </a:p>
          <a:p>
            <a:r>
              <a:rPr lang="en-US" altLang="zh-CN">
                <a:sym typeface="+mn-ea"/>
              </a:rPr>
              <a:t>2. </a:t>
            </a:r>
            <a:r>
              <a:rPr lang="zh-CN" altLang="en-US">
                <a:sym typeface="+mn-ea"/>
              </a:rPr>
              <a:t>询问从一个点</a:t>
            </a:r>
            <a:r>
              <a:rPr lang="en-US" altLang="zh-CN">
                <a:sym typeface="+mn-ea"/>
              </a:rPr>
              <a:t> x </a:t>
            </a:r>
            <a:r>
              <a:rPr lang="zh-CN" altLang="en-US">
                <a:sym typeface="+mn-ea"/>
              </a:rPr>
              <a:t>开始，初始有一个数</a:t>
            </a:r>
            <a:r>
              <a:rPr lang="en-US" altLang="zh-CN">
                <a:sym typeface="+mn-ea"/>
              </a:rPr>
              <a:t> y</a:t>
            </a:r>
            <a:r>
              <a:rPr lang="zh-CN" altLang="en-US">
                <a:sym typeface="+mn-ea"/>
              </a:rPr>
              <a:t>，如果</a:t>
            </a:r>
            <a:r>
              <a:rPr lang="en-US" altLang="zh-CN">
                <a:sym typeface="+mn-ea"/>
              </a:rPr>
              <a:t> y </a:t>
            </a:r>
            <a:r>
              <a:rPr lang="zh-CN" altLang="en-US">
                <a:sym typeface="+mn-ea"/>
              </a:rPr>
              <a:t>满足</a:t>
            </a:r>
            <a:r>
              <a:rPr lang="en-US" altLang="zh-CN">
                <a:sym typeface="+mn-ea"/>
              </a:rPr>
              <a:t> x </a:t>
            </a:r>
            <a:r>
              <a:rPr lang="zh-CN" altLang="en-US">
                <a:sym typeface="+mn-ea"/>
              </a:rPr>
              <a:t>节点的条件，则</a:t>
            </a:r>
            <a:r>
              <a:rPr lang="en-US" altLang="zh-CN">
                <a:sym typeface="+mn-ea"/>
              </a:rPr>
              <a:t> y </a:t>
            </a:r>
            <a:r>
              <a:rPr lang="zh-CN" altLang="en-US">
                <a:sym typeface="+mn-ea"/>
              </a:rPr>
              <a:t>走到</a:t>
            </a:r>
            <a:r>
              <a:rPr lang="en-US" altLang="zh-CN">
                <a:sym typeface="+mn-ea"/>
              </a:rPr>
              <a:t> x </a:t>
            </a:r>
            <a:r>
              <a:rPr lang="zh-CN" altLang="en-US">
                <a:sym typeface="+mn-ea"/>
              </a:rPr>
              <a:t>的左儿子，否则走到</a:t>
            </a:r>
            <a:r>
              <a:rPr lang="en-US" altLang="zh-CN">
                <a:sym typeface="+mn-ea"/>
              </a:rPr>
              <a:t> x </a:t>
            </a:r>
            <a:r>
              <a:rPr lang="zh-CN" altLang="en-US">
                <a:sym typeface="+mn-ea"/>
              </a:rPr>
              <a:t>的右儿子，如果</a:t>
            </a:r>
            <a:r>
              <a:rPr lang="en-US" altLang="zh-CN">
                <a:sym typeface="+mn-ea"/>
              </a:rPr>
              <a:t>=a</a:t>
            </a:r>
            <a:r>
              <a:rPr lang="zh-CN" altLang="en-US">
                <a:sym typeface="+mn-ea"/>
              </a:rPr>
              <a:t>，就停在这个点</a:t>
            </a:r>
            <a:endParaRPr lang="zh-CN" altLang="en-US"/>
          </a:p>
          <a:p>
            <a:r>
              <a:rPr lang="zh-CN" altLang="en-US"/>
              <a:t>求最后走到哪个</a:t>
            </a:r>
            <a:r>
              <a:rPr lang="zh-CN" altLang="en-US"/>
              <a:t>点</a:t>
            </a:r>
            <a:endParaRPr lang="zh-CN" altLang="en-US"/>
          </a:p>
          <a:p>
            <a:r>
              <a:rPr lang="en-US" altLang="zh-CN"/>
              <a:t>n,m&lt;=1e5</a:t>
            </a:r>
            <a:endParaRPr lang="zh-CN" altLang="en-US"/>
          </a:p>
          <a:p>
            <a:endParaRPr lang="zh-CN" alt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normAutofit lnSpcReduction="10000"/>
          </a:bodyPr>
          <a:p>
            <a:r>
              <a:rPr lang="zh-CN" altLang="en-US"/>
              <a:t>这种向下找路径的题有一种通用的二分</a:t>
            </a:r>
            <a:r>
              <a:rPr lang="zh-CN" altLang="en-US"/>
              <a:t>形式</a:t>
            </a:r>
            <a:endParaRPr lang="zh-CN" altLang="en-US"/>
          </a:p>
          <a:p>
            <a:r>
              <a:rPr lang="zh-CN" altLang="en-US"/>
              <a:t>对树进行树链剖分，考虑如何判断</a:t>
            </a:r>
            <a:r>
              <a:rPr lang="en-US" altLang="zh-CN"/>
              <a:t> y </a:t>
            </a:r>
            <a:r>
              <a:rPr lang="zh-CN" altLang="en-US"/>
              <a:t>能不能走过一条路径，而不在走这条路径的过程中走到其他节点</a:t>
            </a:r>
            <a:r>
              <a:rPr lang="zh-CN" altLang="en-US"/>
              <a:t>上</a:t>
            </a:r>
            <a:endParaRPr lang="zh-CN" altLang="en-US"/>
          </a:p>
          <a:p>
            <a:r>
              <a:rPr lang="zh-CN" altLang="en-US"/>
              <a:t>每条边可以看作是判断</a:t>
            </a:r>
            <a:r>
              <a:rPr lang="en-US" altLang="zh-CN"/>
              <a:t> y </a:t>
            </a:r>
            <a:r>
              <a:rPr lang="zh-CN" altLang="en-US"/>
              <a:t>是在一个区间中，可以通过维护这条路径的区间的交来判断</a:t>
            </a:r>
            <a:r>
              <a:rPr lang="en-US" altLang="zh-CN"/>
              <a:t> y </a:t>
            </a:r>
            <a:r>
              <a:rPr lang="zh-CN" altLang="en-US"/>
              <a:t>是否满足条件</a:t>
            </a:r>
            <a:endParaRPr lang="zh-CN" altLang="en-US"/>
          </a:p>
          <a:p>
            <a:r>
              <a:rPr lang="zh-CN" altLang="en-US"/>
              <a:t>二分的方式是</a:t>
            </a:r>
            <a:r>
              <a:rPr lang="zh-CN" altLang="en-US">
                <a:sym typeface="+mn-ea"/>
              </a:rPr>
              <a:t>向下每次走重链，如果重链可以走完，则走到一个叶子，否则二分在重链的哪个位置换到轻边，因为每走一次轻边后子树大小减半，所以上述二分过程进行</a:t>
            </a:r>
            <a:r>
              <a:rPr lang="en-US" altLang="zh-CN">
                <a:sym typeface="+mn-ea"/>
              </a:rPr>
              <a:t> O(logn) </a:t>
            </a:r>
            <a:r>
              <a:rPr lang="zh-CN" altLang="en-US">
                <a:sym typeface="+mn-ea"/>
              </a:rPr>
              <a:t>次</a:t>
            </a:r>
            <a:endParaRPr lang="zh-CN" altLang="en-US">
              <a:sym typeface="+mn-ea"/>
            </a:endParaRPr>
          </a:p>
          <a:p>
            <a:r>
              <a:rPr lang="zh-CN" altLang="en-US">
                <a:sym typeface="+mn-ea"/>
              </a:rPr>
              <a:t>树链剖分可以改成更复杂的树分治，比如</a:t>
            </a:r>
            <a:r>
              <a:rPr lang="en-US" altLang="zh-CN">
                <a:sym typeface="+mn-ea"/>
              </a:rPr>
              <a:t> LCT</a:t>
            </a:r>
            <a:endParaRPr lang="zh-CN" altLang="en-US">
              <a:sym typeface="+mn-ea"/>
            </a:endParaRPr>
          </a:p>
          <a:p>
            <a:r>
              <a:rPr lang="zh-CN" altLang="en-US"/>
              <a:t>总时间复杂度</a:t>
            </a:r>
            <a:r>
              <a:rPr lang="en-US" altLang="zh-CN"/>
              <a:t> O(n+mlogn)</a:t>
            </a:r>
            <a:r>
              <a:rPr lang="zh-CN" altLang="en-US"/>
              <a:t>，</a:t>
            </a:r>
            <a:r>
              <a:rPr lang="zh-CN" altLang="en-US">
                <a:sym typeface="+mn-ea"/>
              </a:rPr>
              <a:t>树链剖分会多个</a:t>
            </a:r>
            <a:r>
              <a:rPr lang="en-US" altLang="zh-CN">
                <a:sym typeface="+mn-ea"/>
              </a:rPr>
              <a:t> logn</a:t>
            </a:r>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Luogu5354 [Ynoi2017]</a:t>
            </a:r>
            <a:r>
              <a:rPr lang="zh-CN" altLang="en-US" dirty="0"/>
              <a:t>由乃的</a:t>
            </a:r>
            <a:r>
              <a:rPr lang="en-US" altLang="zh-CN" dirty="0"/>
              <a:t>OJ</a:t>
            </a:r>
            <a:endParaRPr lang="zh-CN" altLang="en-US" dirty="0"/>
          </a:p>
        </p:txBody>
      </p:sp>
      <p:sp>
        <p:nvSpPr>
          <p:cNvPr id="3" name="内容占位符 2"/>
          <p:cNvSpPr>
            <a:spLocks noGrp="1"/>
          </p:cNvSpPr>
          <p:nvPr>
            <p:ph idx="1"/>
          </p:nvPr>
        </p:nvSpPr>
        <p:spPr/>
        <p:txBody>
          <a:bodyPr/>
          <a:lstStyle/>
          <a:p>
            <a:r>
              <a:rPr lang="zh-CN" altLang="en-US" dirty="0"/>
              <a:t>给你一个有</a:t>
            </a:r>
            <a:r>
              <a:rPr lang="en-US" altLang="zh-CN" dirty="0"/>
              <a:t>n</a:t>
            </a:r>
            <a:r>
              <a:rPr lang="zh-CN" altLang="en-US" dirty="0"/>
              <a:t>个点的树，每个点的包括一个位运算</a:t>
            </a:r>
            <a:r>
              <a:rPr lang="en-US" altLang="zh-CN" dirty="0"/>
              <a:t>opt</a:t>
            </a:r>
            <a:r>
              <a:rPr lang="zh-CN" altLang="en-US" dirty="0"/>
              <a:t>和一个权值</a:t>
            </a:r>
            <a:r>
              <a:rPr lang="en-US" altLang="zh-CN" dirty="0"/>
              <a:t>x</a:t>
            </a:r>
            <a:r>
              <a:rPr lang="zh-CN" altLang="en-US" dirty="0"/>
              <a:t>，位运算有</a:t>
            </a:r>
            <a:r>
              <a:rPr lang="en-US" altLang="zh-CN" dirty="0"/>
              <a:t>&amp;,l,^</a:t>
            </a:r>
            <a:r>
              <a:rPr lang="zh-CN" altLang="en-US" dirty="0"/>
              <a:t>三种，分别用</a:t>
            </a:r>
            <a:r>
              <a:rPr lang="en-US" altLang="zh-CN" dirty="0"/>
              <a:t>1,2,3</a:t>
            </a:r>
            <a:r>
              <a:rPr lang="zh-CN" altLang="en-US" dirty="0"/>
              <a:t>表示。</a:t>
            </a:r>
            <a:endParaRPr lang="zh-CN" altLang="en-US" dirty="0"/>
          </a:p>
          <a:p>
            <a:r>
              <a:rPr lang="zh-CN" altLang="en-US" dirty="0"/>
              <a:t>每次询问包含三个数</a:t>
            </a:r>
            <a:r>
              <a:rPr lang="en-US" altLang="zh-CN" dirty="0" err="1"/>
              <a:t>x,y,z</a:t>
            </a:r>
            <a:r>
              <a:rPr lang="en-US" altLang="zh-CN" dirty="0"/>
              <a:t>,</a:t>
            </a:r>
            <a:r>
              <a:rPr lang="zh-CN" altLang="en-US" dirty="0"/>
              <a:t>初始选定一个数</a:t>
            </a:r>
            <a:r>
              <a:rPr lang="en-US" altLang="zh-CN" dirty="0"/>
              <a:t>v</a:t>
            </a:r>
            <a:r>
              <a:rPr lang="zh-CN" altLang="en-US" dirty="0"/>
              <a:t>。然后</a:t>
            </a:r>
            <a:r>
              <a:rPr lang="en-US" altLang="zh-CN" dirty="0"/>
              <a:t>v</a:t>
            </a:r>
            <a:r>
              <a:rPr lang="zh-CN" altLang="en-US" dirty="0"/>
              <a:t>依次经过从</a:t>
            </a:r>
            <a:r>
              <a:rPr lang="en-US" altLang="zh-CN" dirty="0"/>
              <a:t>x</a:t>
            </a:r>
            <a:r>
              <a:rPr lang="zh-CN" altLang="en-US" dirty="0"/>
              <a:t>到</a:t>
            </a:r>
            <a:r>
              <a:rPr lang="en-US" altLang="zh-CN" dirty="0"/>
              <a:t>y</a:t>
            </a:r>
            <a:r>
              <a:rPr lang="zh-CN" altLang="en-US" dirty="0"/>
              <a:t>的所有节点，每经过一个点</a:t>
            </a:r>
            <a:r>
              <a:rPr lang="en-US" altLang="zh-CN" dirty="0" err="1"/>
              <a:t>i</a:t>
            </a:r>
            <a:r>
              <a:rPr lang="zh-CN" altLang="en-US" dirty="0"/>
              <a:t>，</a:t>
            </a:r>
            <a:r>
              <a:rPr lang="en-US" altLang="zh-CN" dirty="0"/>
              <a:t>v</a:t>
            </a:r>
            <a:r>
              <a:rPr lang="zh-CN" altLang="en-US" dirty="0"/>
              <a:t>就变成</a:t>
            </a:r>
            <a:r>
              <a:rPr lang="en-US" altLang="zh-CN" dirty="0"/>
              <a:t>v </a:t>
            </a:r>
            <a:r>
              <a:rPr lang="en-US" altLang="zh-CN" dirty="0" err="1"/>
              <a:t>opti</a:t>
            </a:r>
            <a:r>
              <a:rPr lang="en-US" altLang="zh-CN" dirty="0"/>
              <a:t> xi</a:t>
            </a:r>
            <a:r>
              <a:rPr lang="zh-CN" altLang="en-US" dirty="0"/>
              <a:t>，所以他想问你，最后到</a:t>
            </a:r>
            <a:r>
              <a:rPr lang="en-US" altLang="zh-CN" dirty="0"/>
              <a:t>y</a:t>
            </a:r>
            <a:r>
              <a:rPr lang="zh-CN" altLang="en-US" dirty="0"/>
              <a:t>时，希望得到的值尽可能大，求最大值？给定的初始值</a:t>
            </a:r>
            <a:r>
              <a:rPr lang="en-US" altLang="zh-CN" dirty="0"/>
              <a:t>v</a:t>
            </a:r>
            <a:r>
              <a:rPr lang="zh-CN" altLang="en-US" dirty="0"/>
              <a:t>必须是在</a:t>
            </a:r>
            <a:r>
              <a:rPr lang="en-US" altLang="zh-CN" dirty="0"/>
              <a:t>[0,z]</a:t>
            </a:r>
            <a:r>
              <a:rPr lang="zh-CN" altLang="en-US" dirty="0"/>
              <a:t>之间。</a:t>
            </a:r>
            <a:endParaRPr lang="zh-CN" altLang="en-US" dirty="0"/>
          </a:p>
          <a:p>
            <a:r>
              <a:rPr lang="zh-CN" altLang="en-US" dirty="0"/>
              <a:t>每次修改包含三个数</a:t>
            </a:r>
            <a:r>
              <a:rPr lang="en-US" altLang="zh-CN" dirty="0" err="1"/>
              <a:t>x,y,z</a:t>
            </a:r>
            <a:r>
              <a:rPr lang="zh-CN" altLang="en-US" dirty="0"/>
              <a:t>，意思是把</a:t>
            </a:r>
            <a:r>
              <a:rPr lang="en-US" altLang="zh-CN" dirty="0"/>
              <a:t>x</a:t>
            </a:r>
            <a:r>
              <a:rPr lang="zh-CN" altLang="en-US" dirty="0"/>
              <a:t>点的操作修改为</a:t>
            </a:r>
            <a:r>
              <a:rPr lang="en-US" altLang="zh-CN" dirty="0"/>
              <a:t>y</a:t>
            </a:r>
            <a:r>
              <a:rPr lang="zh-CN" altLang="en-US" dirty="0"/>
              <a:t>，数值改为</a:t>
            </a:r>
            <a:r>
              <a:rPr lang="en-US" altLang="zh-CN" dirty="0"/>
              <a:t>z</a:t>
            </a:r>
            <a:endParaRPr lang="en-US" altLang="zh-CN" dirty="0"/>
          </a:p>
          <a:p>
            <a:endParaRPr lang="zh-CN" altLang="en-US"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Meta Hacker Cup 2022 Final Round D</a:t>
            </a:r>
            <a:endParaRPr lang="en-US" altLang="zh-CN"/>
          </a:p>
        </p:txBody>
      </p:sp>
      <p:sp>
        <p:nvSpPr>
          <p:cNvPr id="3" name="内容占位符 2"/>
          <p:cNvSpPr>
            <a:spLocks noGrp="1"/>
          </p:cNvSpPr>
          <p:nvPr>
            <p:ph idx="1"/>
          </p:nvPr>
        </p:nvSpPr>
        <p:spPr/>
        <p:txBody>
          <a:bodyPr>
            <a:normAutofit lnSpcReduction="10000"/>
          </a:bodyPr>
          <a:p>
            <a:r>
              <a:rPr lang="zh-CN" altLang="en-US"/>
              <a:t>字符集是小写字母，</a:t>
            </a:r>
            <a:r>
              <a:rPr lang="en-US" altLang="zh-CN"/>
              <a:t>n,m&lt;=3e5</a:t>
            </a:r>
            <a:r>
              <a:rPr lang="zh-CN" altLang="en-US"/>
              <a:t>，</a:t>
            </a:r>
            <a:r>
              <a:rPr lang="en-US" altLang="zh-CN"/>
              <a:t>5s</a:t>
            </a:r>
            <a:endParaRPr lang="zh-CN" altLang="en-US"/>
          </a:p>
          <a:p>
            <a:r>
              <a:rPr lang="zh-CN" altLang="en-US"/>
              <a:t>给你一棵</a:t>
            </a:r>
            <a:r>
              <a:rPr lang="en-US" altLang="zh-CN"/>
              <a:t> n </a:t>
            </a:r>
            <a:r>
              <a:rPr lang="zh-CN" altLang="en-US"/>
              <a:t>个点的树，每条边是一个字符，一个点的所有相邻边边权</a:t>
            </a:r>
            <a:r>
              <a:rPr lang="zh-CN" altLang="en-US"/>
              <a:t>不同</a:t>
            </a:r>
            <a:endParaRPr lang="zh-CN" altLang="en-US"/>
          </a:p>
          <a:p>
            <a:r>
              <a:rPr lang="zh-CN" altLang="en-US"/>
              <a:t>有</a:t>
            </a:r>
            <a:r>
              <a:rPr lang="en-US" altLang="zh-CN"/>
              <a:t> m </a:t>
            </a:r>
            <a:r>
              <a:rPr lang="zh-CN" altLang="en-US"/>
              <a:t>次询问，每次询问给出点</a:t>
            </a:r>
            <a:r>
              <a:rPr lang="en-US" altLang="zh-CN"/>
              <a:t> x </a:t>
            </a:r>
            <a:r>
              <a:rPr lang="zh-CN" altLang="en-US"/>
              <a:t>和字符串</a:t>
            </a:r>
            <a:r>
              <a:rPr lang="en-US" altLang="zh-CN"/>
              <a:t> S</a:t>
            </a:r>
            <a:r>
              <a:rPr lang="zh-CN" altLang="en-US"/>
              <a:t>，</a:t>
            </a:r>
            <a:r>
              <a:rPr lang="en-US" altLang="zh-CN"/>
              <a:t>|S|=26</a:t>
            </a:r>
            <a:r>
              <a:rPr lang="zh-CN" altLang="en-US"/>
              <a:t>，</a:t>
            </a:r>
            <a:r>
              <a:rPr lang="en-US" altLang="zh-CN"/>
              <a:t>S </a:t>
            </a:r>
            <a:r>
              <a:rPr lang="zh-CN" altLang="en-US"/>
              <a:t>中不包含相同字符，有修改会修改一条边的权值</a:t>
            </a:r>
            <a:endParaRPr lang="en-US" altLang="zh-CN"/>
          </a:p>
          <a:p>
            <a:r>
              <a:rPr lang="zh-CN" altLang="en-US"/>
              <a:t>从</a:t>
            </a:r>
            <a:r>
              <a:rPr lang="en-US" altLang="zh-CN"/>
              <a:t> x </a:t>
            </a:r>
            <a:r>
              <a:rPr lang="zh-CN" altLang="en-US"/>
              <a:t>点开始，每次</a:t>
            </a:r>
            <a:r>
              <a:rPr lang="en-US" altLang="zh-CN"/>
              <a:t> </a:t>
            </a:r>
            <a:r>
              <a:rPr lang="zh-CN" altLang="en-US"/>
              <a:t>对与</a:t>
            </a:r>
            <a:r>
              <a:rPr lang="en-US" altLang="zh-CN"/>
              <a:t> x </a:t>
            </a:r>
            <a:r>
              <a:rPr lang="zh-CN" altLang="en-US"/>
              <a:t>点相邻的边，对这些边找出其边权在</a:t>
            </a:r>
            <a:r>
              <a:rPr lang="en-US" altLang="zh-CN"/>
              <a:t> S </a:t>
            </a:r>
            <a:r>
              <a:rPr lang="zh-CN" altLang="en-US"/>
              <a:t>中出现的位置，找出边权出现位置最靠前的边，然后</a:t>
            </a:r>
            <a:r>
              <a:rPr lang="zh-CN" altLang="en-US"/>
              <a:t>走过去</a:t>
            </a:r>
            <a:endParaRPr lang="zh-CN" altLang="en-US"/>
          </a:p>
          <a:p>
            <a:r>
              <a:rPr lang="zh-CN" altLang="en-US"/>
              <a:t>每次询问走过的边不能反着走</a:t>
            </a:r>
            <a:r>
              <a:rPr lang="zh-CN" altLang="en-US"/>
              <a:t>回来，一条边正反方向算同一条边，也就是说没法</a:t>
            </a:r>
            <a:r>
              <a:rPr lang="en-US" altLang="zh-CN"/>
              <a:t> x -&gt; y -&gt; x</a:t>
            </a:r>
            <a:endParaRPr lang="zh-CN" altLang="en-US"/>
          </a:p>
          <a:p>
            <a:r>
              <a:rPr lang="zh-CN" altLang="en-US"/>
              <a:t>这个过程会停机，你需要输出在哪个点停下来，</a:t>
            </a:r>
            <a:r>
              <a:rPr lang="zh-CN" altLang="en-US">
                <a:sym typeface="+mn-ea"/>
              </a:rPr>
              <a:t>询问之间独立</a:t>
            </a:r>
            <a:endParaRPr lang="zh-CN" altLang="en-US">
              <a:sym typeface="+mn-ea"/>
            </a:endParaRPr>
          </a:p>
          <a:p>
            <a:endParaRPr lang="zh-CN" altLang="en-US"/>
          </a:p>
          <a:p>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首先我们可以发现走的路径一定是树上一条链，并且是从</a:t>
            </a:r>
            <a:r>
              <a:rPr lang="en-US" altLang="zh-CN"/>
              <a:t> x </a:t>
            </a:r>
            <a:r>
              <a:rPr lang="zh-CN" altLang="en-US"/>
              <a:t>先走到一个祖先，然后走到一个叶子，因为不能经过重</a:t>
            </a:r>
            <a:r>
              <a:rPr lang="zh-CN" altLang="en-US"/>
              <a:t>边</a:t>
            </a:r>
            <a:endParaRPr lang="zh-CN" altLang="en-US"/>
          </a:p>
          <a:p>
            <a:r>
              <a:rPr lang="zh-CN" altLang="en-US"/>
              <a:t>考虑对字符串</a:t>
            </a:r>
            <a:r>
              <a:rPr lang="en-US" altLang="zh-CN"/>
              <a:t> S</a:t>
            </a:r>
            <a:r>
              <a:rPr lang="zh-CN" altLang="en-US"/>
              <a:t>，一条链</a:t>
            </a:r>
            <a:r>
              <a:rPr lang="en-US" altLang="zh-CN"/>
              <a:t> (x,y) </a:t>
            </a:r>
            <a:r>
              <a:rPr lang="zh-CN" altLang="en-US"/>
              <a:t>如何判断是否能从</a:t>
            </a:r>
            <a:r>
              <a:rPr lang="en-US" altLang="zh-CN"/>
              <a:t> x </a:t>
            </a:r>
            <a:r>
              <a:rPr lang="zh-CN" altLang="en-US"/>
              <a:t>走到</a:t>
            </a:r>
            <a:r>
              <a:rPr lang="en-US" altLang="zh-CN"/>
              <a:t> y</a:t>
            </a:r>
            <a:r>
              <a:rPr lang="zh-CN" altLang="en-US"/>
              <a:t>，中途不换</a:t>
            </a:r>
            <a:r>
              <a:rPr lang="zh-CN" altLang="en-US"/>
              <a:t>边</a:t>
            </a:r>
            <a:endParaRPr lang="zh-CN" altLang="en-US"/>
          </a:p>
          <a:p>
            <a:r>
              <a:rPr lang="zh-CN" altLang="en-US"/>
              <a:t>对字符串</a:t>
            </a:r>
            <a:r>
              <a:rPr lang="en-US" altLang="zh-CN"/>
              <a:t> S</a:t>
            </a:r>
            <a:r>
              <a:rPr lang="zh-CN" altLang="en-US"/>
              <a:t>，我们只需要考虑两两字符的先后</a:t>
            </a:r>
            <a:r>
              <a:rPr lang="zh-CN" altLang="en-US"/>
              <a:t>顺序</a:t>
            </a:r>
            <a:endParaRPr lang="zh-CN" altLang="en-US"/>
          </a:p>
          <a:p>
            <a:r>
              <a:rPr lang="zh-CN" altLang="en-US"/>
              <a:t>考虑每一步，如果链上对应的边比连出去的其他边在</a:t>
            </a:r>
            <a:r>
              <a:rPr lang="en-US" altLang="zh-CN"/>
              <a:t> S </a:t>
            </a:r>
            <a:r>
              <a:rPr lang="zh-CN" altLang="en-US"/>
              <a:t>中更靠前，这一步走完之后就还在链上，否则就不在链上</a:t>
            </a:r>
            <a:r>
              <a:rPr lang="zh-CN" altLang="en-US"/>
              <a:t>了</a:t>
            </a:r>
            <a:endParaRPr lang="zh-CN" altLang="en-US"/>
          </a:p>
          <a:p>
            <a:endParaRPr lang="zh-CN" altLang="en-US"/>
          </a:p>
        </p:txBody>
      </p:sp>
      <p:graphicFrame>
        <p:nvGraphicFramePr>
          <p:cNvPr id="4" name="对象 3"/>
          <p:cNvGraphicFramePr/>
          <p:nvPr/>
        </p:nvGraphicFramePr>
        <p:xfrm>
          <a:off x="9031605" y="5036820"/>
          <a:ext cx="2726055" cy="1821180"/>
        </p:xfrm>
        <a:graphic>
          <a:graphicData uri="http://schemas.openxmlformats.org/presentationml/2006/ole">
            <mc:AlternateContent xmlns:mc="http://schemas.openxmlformats.org/markup-compatibility/2006">
              <mc:Choice xmlns:v="urn:schemas-microsoft-com:vml" Requires="v">
                <p:oleObj spid="_x0000_s5" name="" r:id="rId1" imgW="1606550" imgH="1073150" progId="Paint.Picture">
                  <p:embed/>
                </p:oleObj>
              </mc:Choice>
              <mc:Fallback>
                <p:oleObj name="" r:id="rId1" imgW="1606550" imgH="1073150" progId="Paint.Picture">
                  <p:embed/>
                  <p:pic>
                    <p:nvPicPr>
                      <p:cNvPr id="0" name="图片 4"/>
                      <p:cNvPicPr/>
                      <p:nvPr/>
                    </p:nvPicPr>
                    <p:blipFill>
                      <a:blip r:embed="rId2"/>
                      <a:stretch>
                        <a:fillRect/>
                      </a:stretch>
                    </p:blipFill>
                    <p:spPr>
                      <a:xfrm>
                        <a:off x="9031605" y="5036820"/>
                        <a:ext cx="2726055" cy="1821180"/>
                      </a:xfrm>
                      <a:prstGeom prst="rect">
                        <a:avLst/>
                      </a:prstGeom>
                    </p:spPr>
                  </p:pic>
                </p:oleObj>
              </mc:Fallback>
            </mc:AlternateContent>
          </a:graphicData>
        </a:graphic>
      </p:graphicFrame>
      <p:graphicFrame>
        <p:nvGraphicFramePr>
          <p:cNvPr id="8" name="对象 7"/>
          <p:cNvGraphicFramePr/>
          <p:nvPr/>
        </p:nvGraphicFramePr>
        <p:xfrm>
          <a:off x="4507865" y="4936490"/>
          <a:ext cx="2216150" cy="1921510"/>
        </p:xfrm>
        <a:graphic>
          <a:graphicData uri="http://schemas.openxmlformats.org/presentationml/2006/ole">
            <mc:AlternateContent xmlns:mc="http://schemas.openxmlformats.org/markup-compatibility/2006">
              <mc:Choice xmlns:v="urn:schemas-microsoft-com:vml" Requires="v">
                <p:oleObj spid="_x0000_s9" name="" r:id="rId3" imgW="1193800" imgH="1035050" progId="Paint.Picture">
                  <p:embed/>
                </p:oleObj>
              </mc:Choice>
              <mc:Fallback>
                <p:oleObj name="" r:id="rId3" imgW="1193800" imgH="1035050" progId="Paint.Picture">
                  <p:embed/>
                  <p:pic>
                    <p:nvPicPr>
                      <p:cNvPr id="0" name="图片 8"/>
                      <p:cNvPicPr/>
                      <p:nvPr/>
                    </p:nvPicPr>
                    <p:blipFill>
                      <a:blip r:embed="rId4"/>
                      <a:stretch>
                        <a:fillRect/>
                      </a:stretch>
                    </p:blipFill>
                    <p:spPr>
                      <a:xfrm>
                        <a:off x="4507865" y="4936490"/>
                        <a:ext cx="2216150" cy="1921510"/>
                      </a:xfrm>
                      <a:prstGeom prst="rect">
                        <a:avLst/>
                      </a:prstGeom>
                    </p:spPr>
                  </p:pic>
                </p:oleObj>
              </mc:Fallback>
            </mc:AlternateContent>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构造一个数组</a:t>
            </a:r>
            <a:r>
              <a:rPr lang="en-US" altLang="zh-CN"/>
              <a:t> f[i][j] = 1 </a:t>
            </a:r>
            <a:r>
              <a:rPr lang="zh-CN" altLang="en-US"/>
              <a:t>表示第</a:t>
            </a:r>
            <a:r>
              <a:rPr lang="en-US" altLang="zh-CN"/>
              <a:t> i </a:t>
            </a:r>
            <a:r>
              <a:rPr lang="zh-CN" altLang="en-US"/>
              <a:t>个字符在</a:t>
            </a:r>
            <a:r>
              <a:rPr lang="en-US" altLang="zh-CN"/>
              <a:t> S </a:t>
            </a:r>
            <a:r>
              <a:rPr lang="zh-CN" altLang="en-US"/>
              <a:t>中出现比第</a:t>
            </a:r>
            <a:r>
              <a:rPr lang="en-US" altLang="zh-CN"/>
              <a:t> j </a:t>
            </a:r>
            <a:r>
              <a:rPr lang="zh-CN" altLang="en-US"/>
              <a:t>个字符更靠前，</a:t>
            </a:r>
            <a:r>
              <a:rPr lang="en-US" altLang="zh-CN"/>
              <a:t>f[i][j] = 0 </a:t>
            </a:r>
            <a:r>
              <a:rPr lang="zh-CN" altLang="en-US"/>
              <a:t>表示相反的</a:t>
            </a:r>
            <a:r>
              <a:rPr lang="zh-CN" altLang="en-US"/>
              <a:t>信息</a:t>
            </a:r>
            <a:endParaRPr lang="zh-CN" altLang="en-US"/>
          </a:p>
          <a:p>
            <a:r>
              <a:rPr lang="zh-CN" altLang="en-US"/>
              <a:t>对每个点</a:t>
            </a:r>
            <a:r>
              <a:rPr lang="en-US" altLang="zh-CN"/>
              <a:t> x</a:t>
            </a:r>
            <a:r>
              <a:rPr lang="zh-CN" altLang="en-US"/>
              <a:t>，构造</a:t>
            </a:r>
            <a:r>
              <a:rPr lang="en-US" altLang="zh-CN"/>
              <a:t> g[x][i][j] </a:t>
            </a:r>
            <a:r>
              <a:rPr lang="zh-CN" altLang="en-US"/>
              <a:t>表示</a:t>
            </a:r>
            <a:r>
              <a:rPr lang="zh-CN" altLang="en-US">
                <a:sym typeface="+mn-ea"/>
              </a:rPr>
              <a:t>表示第</a:t>
            </a:r>
            <a:r>
              <a:rPr lang="en-US" altLang="zh-CN">
                <a:sym typeface="+mn-ea"/>
              </a:rPr>
              <a:t> i </a:t>
            </a:r>
            <a:r>
              <a:rPr lang="zh-CN" altLang="en-US">
                <a:sym typeface="+mn-ea"/>
              </a:rPr>
              <a:t>个字符在</a:t>
            </a:r>
            <a:r>
              <a:rPr lang="en-US" altLang="zh-CN">
                <a:sym typeface="+mn-ea"/>
              </a:rPr>
              <a:t> x </a:t>
            </a:r>
            <a:r>
              <a:rPr lang="zh-CN" altLang="en-US">
                <a:sym typeface="+mn-ea"/>
              </a:rPr>
              <a:t>相邻的</a:t>
            </a:r>
            <a:r>
              <a:rPr lang="zh-CN" altLang="en-US">
                <a:sym typeface="+mn-ea"/>
              </a:rPr>
              <a:t>边中出现比第</a:t>
            </a:r>
            <a:r>
              <a:rPr lang="en-US" altLang="zh-CN">
                <a:sym typeface="+mn-ea"/>
              </a:rPr>
              <a:t> j </a:t>
            </a:r>
            <a:r>
              <a:rPr lang="zh-CN" altLang="en-US">
                <a:sym typeface="+mn-ea"/>
              </a:rPr>
              <a:t>个字符更靠前，</a:t>
            </a:r>
            <a:r>
              <a:rPr lang="en-US" altLang="zh-CN">
                <a:sym typeface="+mn-ea"/>
              </a:rPr>
              <a:t>g[x][i][j] = 0 </a:t>
            </a:r>
            <a:r>
              <a:rPr lang="zh-CN" altLang="en-US">
                <a:sym typeface="+mn-ea"/>
              </a:rPr>
              <a:t>表示相反的信息</a:t>
            </a:r>
            <a:endParaRPr lang="zh-CN" altLang="en-US">
              <a:sym typeface="+mn-ea"/>
            </a:endParaRPr>
          </a:p>
          <a:p>
            <a:r>
              <a:rPr lang="zh-CN" altLang="en-US"/>
              <a:t>对路径</a:t>
            </a:r>
            <a:r>
              <a:rPr lang="en-US" altLang="zh-CN"/>
              <a:t> (x,y)</a:t>
            </a:r>
            <a:r>
              <a:rPr lang="zh-CN" altLang="en-US"/>
              <a:t>，如果路径上所有位置</a:t>
            </a:r>
            <a:r>
              <a:rPr lang="en-US" altLang="zh-CN"/>
              <a:t> k </a:t>
            </a:r>
            <a:r>
              <a:rPr lang="zh-CN" altLang="en-US"/>
              <a:t>的</a:t>
            </a:r>
            <a:r>
              <a:rPr lang="en-US" altLang="zh-CN"/>
              <a:t> g[k][i][j] </a:t>
            </a:r>
            <a:r>
              <a:rPr lang="zh-CN" altLang="en-US"/>
              <a:t>都比</a:t>
            </a:r>
            <a:r>
              <a:rPr lang="en-US" altLang="zh-CN"/>
              <a:t> f[i][j] </a:t>
            </a:r>
            <a:r>
              <a:rPr lang="zh-CN" altLang="en-US"/>
              <a:t>小，则这条路径是可以在字符串</a:t>
            </a:r>
            <a:r>
              <a:rPr lang="en-US" altLang="zh-CN"/>
              <a:t> S </a:t>
            </a:r>
            <a:r>
              <a:rPr lang="zh-CN" altLang="en-US"/>
              <a:t>的条件下走出的，否则是不行</a:t>
            </a:r>
            <a:r>
              <a:rPr lang="zh-CN" altLang="en-US"/>
              <a:t>的</a:t>
            </a:r>
            <a:endParaRPr lang="zh-CN" altLang="en-US"/>
          </a:p>
          <a:p>
            <a:r>
              <a:rPr lang="zh-CN" altLang="en-US"/>
              <a:t>于是我们可以计算这条路径上的</a:t>
            </a:r>
            <a:r>
              <a:rPr lang="en-US" altLang="zh-CN"/>
              <a:t> g[k][i][j] </a:t>
            </a:r>
            <a:r>
              <a:rPr lang="zh-CN" altLang="en-US"/>
              <a:t>的或，变成一个分治</a:t>
            </a:r>
            <a:r>
              <a:rPr lang="zh-CN" altLang="en-US"/>
              <a:t>信息</a:t>
            </a:r>
            <a:endParaRPr lang="zh-CN" altLang="en-US"/>
          </a:p>
          <a:p>
            <a:r>
              <a:rPr lang="zh-CN" altLang="en-US"/>
              <a:t>用树链剖分或者更优的树分治方法维护，比如</a:t>
            </a:r>
            <a:r>
              <a:rPr lang="en-US" altLang="zh-CN"/>
              <a:t> </a:t>
            </a:r>
            <a:r>
              <a:rPr lang="en-US" altLang="zh-CN"/>
              <a:t>LCT</a:t>
            </a:r>
            <a:endParaRPr lang="en-US" altLang="zh-CN"/>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normAutofit lnSpcReduction="10000"/>
          </a:bodyPr>
          <a:p>
            <a:r>
              <a:rPr lang="zh-CN" altLang="en-US"/>
              <a:t>当构造出高效判断一条链的方法后，可以在树上二分来得到我们想要的</a:t>
            </a:r>
            <a:r>
              <a:rPr lang="zh-CN" altLang="en-US"/>
              <a:t>答案</a:t>
            </a:r>
            <a:endParaRPr lang="zh-CN" altLang="en-US"/>
          </a:p>
          <a:p>
            <a:r>
              <a:rPr lang="zh-CN" altLang="en-US"/>
              <a:t>对原树进行树链剖分，向上走的部分可以每次跳重链，如果重链算出来可以走，那就走，否则代表分界点在重链上，于是在重链上二分来找到分界点，这个分界点就是向上到的最远</a:t>
            </a:r>
            <a:r>
              <a:rPr lang="zh-CN" altLang="en-US"/>
              <a:t>点</a:t>
            </a:r>
            <a:endParaRPr lang="zh-CN" altLang="en-US"/>
          </a:p>
          <a:p>
            <a:r>
              <a:rPr lang="zh-CN" altLang="en-US"/>
              <a:t>然后向下每次也是走重链，如果重链可以走完，则走到一个叶子，否则二分在重链的哪个位置换到轻边，因为每走一次轻边后子树大小减半，所以上述二分过程进行</a:t>
            </a:r>
            <a:r>
              <a:rPr lang="en-US" altLang="zh-CN"/>
              <a:t> O(logn) </a:t>
            </a:r>
            <a:r>
              <a:rPr lang="zh-CN" altLang="en-US"/>
              <a:t>次</a:t>
            </a:r>
            <a:endParaRPr lang="zh-CN" altLang="en-US"/>
          </a:p>
          <a:p>
            <a:r>
              <a:rPr lang="zh-CN" altLang="en-US"/>
              <a:t>链或的信息可以用</a:t>
            </a:r>
            <a:r>
              <a:rPr lang="en-US" altLang="zh-CN"/>
              <a:t> bitset </a:t>
            </a:r>
            <a:r>
              <a:rPr lang="zh-CN" altLang="en-US"/>
              <a:t>压位</a:t>
            </a:r>
            <a:r>
              <a:rPr lang="zh-CN" altLang="en-US"/>
              <a:t>计算</a:t>
            </a:r>
            <a:endParaRPr lang="zh-CN" altLang="en-US"/>
          </a:p>
          <a:p>
            <a:r>
              <a:rPr lang="zh-CN" altLang="en-US"/>
              <a:t>总时间复杂度</a:t>
            </a:r>
            <a:r>
              <a:rPr lang="en-US" altLang="zh-CN"/>
              <a:t> O((n+(n+m)logn)Σ^2/w)</a:t>
            </a:r>
            <a:r>
              <a:rPr lang="zh-CN" altLang="en-US"/>
              <a:t>，树链剖分会多个</a:t>
            </a:r>
            <a:r>
              <a:rPr lang="en-US" altLang="zh-CN"/>
              <a:t> </a:t>
            </a:r>
            <a:r>
              <a:rPr lang="en-US" altLang="zh-CN"/>
              <a:t>logn</a:t>
            </a:r>
            <a:endParaRPr lang="en-US" altLang="zh-CN"/>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P5537 【XR-3】系统设计</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10515600" cy="3168650"/>
          </a:xfrm>
          <a:prstGeom prst="rect">
            <a:avLst/>
          </a:prstGeom>
        </p:spPr>
      </p:pic>
      <p:pic>
        <p:nvPicPr>
          <p:cNvPr id="5" name="图片 4"/>
          <p:cNvPicPr>
            <a:picLocks noChangeAspect="1"/>
          </p:cNvPicPr>
          <p:nvPr/>
        </p:nvPicPr>
        <p:blipFill>
          <a:blip r:embed="rId2"/>
          <a:stretch>
            <a:fillRect/>
          </a:stretch>
        </p:blipFill>
        <p:spPr>
          <a:xfrm>
            <a:off x="838200" y="4733925"/>
            <a:ext cx="5633720" cy="1534795"/>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其他用到树链剖分的</a:t>
            </a:r>
            <a:r>
              <a:rPr lang="zh-CN" altLang="en-US"/>
              <a:t>题目</a:t>
            </a:r>
            <a:endParaRPr lang="zh-CN" altLang="en-US"/>
          </a:p>
        </p:txBody>
      </p:sp>
      <p:sp>
        <p:nvSpPr>
          <p:cNvPr id="3" name="内容占位符 2"/>
          <p:cNvSpPr>
            <a:spLocks noGrp="1"/>
          </p:cNvSpPr>
          <p:nvPr>
            <p:ph idx="1"/>
          </p:nvPr>
        </p:nvSpPr>
        <p:spPr/>
        <p:txBody>
          <a:bodyPr/>
          <a:p>
            <a:r>
              <a:rPr lang="zh-CN" altLang="en-US"/>
              <a:t>杂题选</a:t>
            </a:r>
            <a:r>
              <a:rPr lang="zh-CN" altLang="en-US"/>
              <a:t>讲</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山东省队集训</a:t>
            </a:r>
            <a:r>
              <a:rPr lang="en-US" altLang="zh-CN" dirty="0"/>
              <a:t>2019</a:t>
            </a:r>
            <a:r>
              <a:rPr lang="zh-CN" altLang="en-US" dirty="0"/>
              <a:t>的题</a:t>
            </a:r>
            <a:endParaRPr lang="zh-CN" altLang="en-US" dirty="0"/>
          </a:p>
        </p:txBody>
      </p:sp>
      <p:sp>
        <p:nvSpPr>
          <p:cNvPr id="3" name="内容占位符 2"/>
          <p:cNvSpPr>
            <a:spLocks noGrp="1"/>
          </p:cNvSpPr>
          <p:nvPr>
            <p:ph idx="1"/>
          </p:nvPr>
        </p:nvSpPr>
        <p:spPr/>
        <p:txBody>
          <a:bodyPr/>
          <a:lstStyle/>
          <a:p>
            <a:r>
              <a:rPr lang="zh-CN" altLang="en-US" dirty="0"/>
              <a:t>给一棵</a:t>
            </a:r>
            <a:r>
              <a:rPr lang="en-US" altLang="zh-CN" dirty="0"/>
              <a:t>n</a:t>
            </a:r>
            <a:r>
              <a:rPr lang="zh-CN" altLang="en-US"/>
              <a:t>个点的树</a:t>
            </a:r>
            <a:r>
              <a:rPr lang="zh-CN" altLang="en-US" dirty="0"/>
              <a:t>，给</a:t>
            </a:r>
            <a:r>
              <a:rPr lang="en-US" altLang="zh-CN" dirty="0"/>
              <a:t>m</a:t>
            </a:r>
            <a:r>
              <a:rPr lang="zh-CN" altLang="en-US" dirty="0"/>
              <a:t>条树上路径，编号为</a:t>
            </a:r>
            <a:r>
              <a:rPr lang="en-US" altLang="zh-CN" dirty="0"/>
              <a:t> 1...m</a:t>
            </a:r>
            <a:endParaRPr lang="en-US" altLang="zh-CN" dirty="0"/>
          </a:p>
          <a:p>
            <a:r>
              <a:rPr lang="zh-CN" altLang="en-US" dirty="0"/>
              <a:t>有</a:t>
            </a:r>
            <a:r>
              <a:rPr lang="en-US" altLang="zh-CN" dirty="0"/>
              <a:t>q</a:t>
            </a:r>
            <a:r>
              <a:rPr lang="zh-CN" altLang="en-US" dirty="0"/>
              <a:t>次询问，每个询问给出</a:t>
            </a:r>
            <a:r>
              <a:rPr lang="en-US" altLang="zh-CN" dirty="0" err="1"/>
              <a:t>l,r</a:t>
            </a:r>
            <a:r>
              <a:rPr lang="zh-CN" altLang="en-US" dirty="0"/>
              <a:t>，求所有编号在</a:t>
            </a:r>
            <a:r>
              <a:rPr lang="en-US" altLang="zh-CN" dirty="0"/>
              <a:t> [</a:t>
            </a:r>
            <a:r>
              <a:rPr lang="en-US" altLang="zh-CN" dirty="0" err="1"/>
              <a:t>l,r</a:t>
            </a:r>
            <a:r>
              <a:rPr lang="en-US" altLang="zh-CN" dirty="0"/>
              <a:t>] </a:t>
            </a:r>
            <a:r>
              <a:rPr lang="zh-CN" altLang="en-US" dirty="0"/>
              <a:t>中的路径的并的边权和</a:t>
            </a:r>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考虑扫描线扫编号，数据结构维护每条边最近一次被染色的时间</a:t>
            </a:r>
            <a:endParaRPr lang="en-US" altLang="zh-CN" dirty="0"/>
          </a:p>
          <a:p>
            <a:r>
              <a:rPr lang="zh-CN" altLang="en-US" dirty="0"/>
              <a:t>即枚举</a:t>
            </a:r>
            <a:r>
              <a:rPr lang="en-US" altLang="zh-CN" dirty="0"/>
              <a:t>x=1…n</a:t>
            </a:r>
            <a:r>
              <a:rPr lang="zh-CN" altLang="en-US" dirty="0"/>
              <a:t>，然后将第</a:t>
            </a:r>
            <a:r>
              <a:rPr lang="en-US" altLang="zh-CN" dirty="0"/>
              <a:t>x</a:t>
            </a:r>
            <a:r>
              <a:rPr lang="zh-CN" altLang="en-US" dirty="0"/>
              <a:t>条路径上所有边的最近修改时间修改为</a:t>
            </a:r>
            <a:r>
              <a:rPr lang="en-US" altLang="zh-CN" dirty="0"/>
              <a:t>x</a:t>
            </a:r>
            <a:r>
              <a:rPr lang="zh-CN" altLang="en-US" dirty="0"/>
              <a:t>，相当于链染色</a:t>
            </a:r>
            <a:endParaRPr lang="en-US" altLang="zh-CN" dirty="0"/>
          </a:p>
          <a:p>
            <a:r>
              <a:rPr lang="zh-CN" altLang="en-US" dirty="0"/>
              <a:t>询问</a:t>
            </a:r>
            <a:r>
              <a:rPr lang="en-US" altLang="zh-CN" dirty="0"/>
              <a:t>[</a:t>
            </a:r>
            <a:r>
              <a:rPr lang="en-US" altLang="zh-CN" dirty="0" err="1"/>
              <a:t>l,r</a:t>
            </a:r>
            <a:r>
              <a:rPr lang="en-US" altLang="zh-CN" dirty="0"/>
              <a:t>]</a:t>
            </a:r>
            <a:r>
              <a:rPr lang="zh-CN" altLang="en-US" dirty="0"/>
              <a:t>的答案的时候，即当扫描线</a:t>
            </a:r>
            <a:r>
              <a:rPr lang="en-US" altLang="zh-CN" dirty="0"/>
              <a:t>x=r</a:t>
            </a:r>
            <a:r>
              <a:rPr lang="zh-CN" altLang="en-US" dirty="0"/>
              <a:t>时询问树上有多少边修改时间</a:t>
            </a:r>
            <a:r>
              <a:rPr lang="en-US" altLang="zh-CN" dirty="0"/>
              <a:t>&gt;=l</a:t>
            </a:r>
            <a:endParaRPr lang="en-US" altLang="zh-CN" dirty="0"/>
          </a:p>
          <a:p>
            <a:r>
              <a:rPr lang="zh-CN" altLang="en-US" dirty="0"/>
              <a:t>这里使用</a:t>
            </a:r>
            <a:r>
              <a:rPr lang="en-US" altLang="zh-CN" dirty="0"/>
              <a:t>LCT</a:t>
            </a:r>
            <a:r>
              <a:rPr lang="zh-CN" altLang="en-US" dirty="0"/>
              <a:t>的</a:t>
            </a:r>
            <a:r>
              <a:rPr lang="en-US" altLang="zh-CN" dirty="0"/>
              <a:t>access</a:t>
            </a:r>
            <a:r>
              <a:rPr lang="zh-CN" altLang="en-US" dirty="0"/>
              <a:t>均摊可以证明操作次数是</a:t>
            </a:r>
            <a:r>
              <a:rPr lang="en-US" altLang="zh-CN" dirty="0"/>
              <a:t>O((</a:t>
            </a:r>
            <a:r>
              <a:rPr lang="en-US" altLang="zh-CN" dirty="0" err="1"/>
              <a:t>n+m</a:t>
            </a:r>
            <a:r>
              <a:rPr lang="en-US" altLang="zh-CN" dirty="0"/>
              <a:t>)</a:t>
            </a:r>
            <a:r>
              <a:rPr lang="en-US" altLang="zh-CN" dirty="0" err="1"/>
              <a:t>logn</a:t>
            </a:r>
            <a:r>
              <a:rPr lang="en-US" altLang="zh-CN" dirty="0"/>
              <a:t>)</a:t>
            </a:r>
            <a:r>
              <a:rPr lang="zh-CN" altLang="en-US" dirty="0"/>
              <a:t>次的</a:t>
            </a:r>
            <a:endParaRPr lang="en-US" altLang="zh-CN" dirty="0"/>
          </a:p>
          <a:p>
            <a:r>
              <a:rPr lang="zh-CN" altLang="en-US" dirty="0"/>
              <a:t>总时间复杂度</a:t>
            </a:r>
            <a:r>
              <a:rPr lang="en-US" altLang="zh-CN" dirty="0"/>
              <a:t>O((</a:t>
            </a:r>
            <a:r>
              <a:rPr lang="en-US" altLang="zh-CN" dirty="0" err="1"/>
              <a:t>n+m</a:t>
            </a:r>
            <a:r>
              <a:rPr lang="en-US" altLang="zh-CN" dirty="0"/>
              <a:t>)log^2n+qlogn)</a:t>
            </a:r>
            <a:endParaRPr lang="en-US" altLang="zh-CN" dirty="0"/>
          </a:p>
          <a:p>
            <a:r>
              <a:rPr lang="zh-CN" altLang="en-US" dirty="0"/>
              <a:t>使用启发式合并方法也可以类似的做，</a:t>
            </a:r>
            <a:r>
              <a:rPr lang="en-US" altLang="zh-CN" dirty="0"/>
              <a:t>LCT</a:t>
            </a:r>
            <a:r>
              <a:rPr lang="zh-CN" altLang="en-US"/>
              <a:t>也可以换成树链剖分，记录每条重链的覆盖情况</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CF504E</a:t>
            </a:r>
            <a:r>
              <a:rPr lang="en-US" altLang="zh-CN"/>
              <a:t> Misha and LCP on Tree</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8639175" cy="123825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如果我们知道每个位经过链上的变化之后变成了什么，那就可以贪心处理了</a:t>
            </a:r>
            <a:endParaRPr lang="en-US" altLang="zh-CN" dirty="0"/>
          </a:p>
          <a:p>
            <a:r>
              <a:rPr lang="zh-CN" altLang="en-US" dirty="0"/>
              <a:t>直接</a:t>
            </a:r>
            <a:r>
              <a:rPr lang="en-US" altLang="zh-CN" dirty="0"/>
              <a:t>HLD+</a:t>
            </a:r>
            <a:r>
              <a:rPr lang="zh-CN" altLang="en-US" dirty="0"/>
              <a:t>拆位维护的话是</a:t>
            </a:r>
            <a:r>
              <a:rPr lang="en-US" altLang="zh-CN" dirty="0"/>
              <a:t>O( nlog^2nlogv )</a:t>
            </a:r>
            <a:endParaRPr lang="en-US" altLang="zh-CN" dirty="0"/>
          </a:p>
          <a:p>
            <a:r>
              <a:rPr lang="zh-CN" altLang="en-US" dirty="0"/>
              <a:t>用静态</a:t>
            </a:r>
            <a:r>
              <a:rPr lang="en-US" altLang="zh-CN" dirty="0"/>
              <a:t>LCT+</a:t>
            </a:r>
            <a:r>
              <a:rPr lang="zh-CN" altLang="en-US" dirty="0"/>
              <a:t>拆位维护的话是</a:t>
            </a:r>
            <a:r>
              <a:rPr lang="en-US" altLang="zh-CN" dirty="0"/>
              <a:t>O( </a:t>
            </a:r>
            <a:r>
              <a:rPr lang="en-US" altLang="zh-CN" dirty="0" err="1"/>
              <a:t>nlognlogv</a:t>
            </a:r>
            <a:r>
              <a:rPr lang="en-US" altLang="zh-CN" dirty="0"/>
              <a:t> )</a:t>
            </a:r>
            <a:endParaRPr lang="en-US" altLang="zh-CN" dirty="0"/>
          </a:p>
          <a:p>
            <a:r>
              <a:rPr lang="zh-CN" altLang="en-US" dirty="0"/>
              <a:t>实际上不用拆位，可以压位来处理，每次处理所有的</a:t>
            </a:r>
            <a:r>
              <a:rPr lang="en-US" altLang="zh-CN" dirty="0"/>
              <a:t>0</a:t>
            </a:r>
            <a:r>
              <a:rPr lang="zh-CN" altLang="en-US" dirty="0"/>
              <a:t>位变成什么，</a:t>
            </a:r>
            <a:r>
              <a:rPr lang="en-US" altLang="zh-CN" dirty="0"/>
              <a:t>1</a:t>
            </a:r>
            <a:r>
              <a:rPr lang="zh-CN" altLang="en-US" dirty="0"/>
              <a:t>位变成什么即可</a:t>
            </a:r>
            <a:endParaRPr lang="en-US" altLang="zh-CN" dirty="0"/>
          </a:p>
          <a:p>
            <a:r>
              <a:rPr lang="zh-CN" altLang="en-US" dirty="0"/>
              <a:t>这样复杂度</a:t>
            </a:r>
            <a:r>
              <a:rPr lang="en-US" altLang="zh-CN" dirty="0"/>
              <a:t>O( </a:t>
            </a:r>
            <a:r>
              <a:rPr lang="en-US" altLang="zh-CN" dirty="0" err="1"/>
              <a:t>nlogn</a:t>
            </a:r>
            <a:r>
              <a:rPr lang="en-US" altLang="zh-CN" dirty="0"/>
              <a:t> )</a:t>
            </a:r>
            <a:endParaRPr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P9399 「DBOI」Round 1 人生如树</a:t>
            </a:r>
            <a:endParaRPr lang="zh-CN" altLang="en-US"/>
          </a:p>
        </p:txBody>
      </p:sp>
      <p:pic>
        <p:nvPicPr>
          <p:cNvPr id="4" name="内容占位符 3"/>
          <p:cNvPicPr>
            <a:picLocks noChangeAspect="1"/>
          </p:cNvPicPr>
          <p:nvPr>
            <p:ph idx="1"/>
          </p:nvPr>
        </p:nvPicPr>
        <p:blipFill>
          <a:blip r:embed="rId1"/>
          <a:stretch>
            <a:fillRect/>
          </a:stretch>
        </p:blipFill>
        <p:spPr>
          <a:xfrm>
            <a:off x="800735" y="1691005"/>
            <a:ext cx="9019540" cy="4351655"/>
          </a:xfrm>
          <a:prstGeom prst="rect">
            <a:avLst/>
          </a:prstGeom>
        </p:spPr>
      </p:pic>
      <p:pic>
        <p:nvPicPr>
          <p:cNvPr id="5" name="图片 4"/>
          <p:cNvPicPr>
            <a:picLocks noChangeAspect="1"/>
          </p:cNvPicPr>
          <p:nvPr/>
        </p:nvPicPr>
        <p:blipFill>
          <a:blip r:embed="rId2"/>
          <a:stretch>
            <a:fillRect/>
          </a:stretch>
        </p:blipFill>
        <p:spPr>
          <a:xfrm>
            <a:off x="838200" y="6090285"/>
            <a:ext cx="8467725" cy="352425"/>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P5499 [LnOI2019] Abbi并不想研学</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6062980" cy="5166995"/>
          </a:xfrm>
          <a:prstGeom prst="rect">
            <a:avLst/>
          </a:prstGeom>
        </p:spPr>
      </p:pic>
      <p:pic>
        <p:nvPicPr>
          <p:cNvPr id="5" name="图片 4"/>
          <p:cNvPicPr>
            <a:picLocks noChangeAspect="1"/>
          </p:cNvPicPr>
          <p:nvPr/>
        </p:nvPicPr>
        <p:blipFill>
          <a:blip r:embed="rId2"/>
          <a:stretch>
            <a:fillRect/>
          </a:stretch>
        </p:blipFill>
        <p:spPr>
          <a:xfrm>
            <a:off x="4490085" y="5930265"/>
            <a:ext cx="6191250" cy="47625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CF1254D</a:t>
            </a:r>
            <a:r>
              <a:rPr lang="en-US" altLang="zh-CN"/>
              <a:t> Tree Queries</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10515600" cy="158877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假设对</a:t>
            </a:r>
            <a:r>
              <a:rPr lang="en-US" altLang="zh-CN"/>
              <a:t>v</a:t>
            </a:r>
            <a:r>
              <a:rPr lang="zh-CN" altLang="en-US"/>
              <a:t>进行操作，考虑</a:t>
            </a:r>
            <a:r>
              <a:rPr lang="en-US" altLang="zh-CN"/>
              <a:t>u</a:t>
            </a:r>
            <a:r>
              <a:rPr lang="zh-CN" altLang="en-US"/>
              <a:t>点的权值</a:t>
            </a:r>
            <a:r>
              <a:rPr lang="zh-CN" altLang="en-US"/>
              <a:t>变化</a:t>
            </a:r>
            <a:endParaRPr lang="zh-CN" altLang="en-US"/>
          </a:p>
          <a:p>
            <a:r>
              <a:rPr lang="zh-CN" altLang="en-US"/>
              <a:t>实际上</a:t>
            </a:r>
            <a:r>
              <a:rPr lang="en-US" altLang="zh-CN"/>
              <a:t>u</a:t>
            </a:r>
            <a:r>
              <a:rPr lang="zh-CN" altLang="en-US"/>
              <a:t>被加的概率是以</a:t>
            </a:r>
            <a:r>
              <a:rPr lang="en-US" altLang="zh-CN"/>
              <a:t>v</a:t>
            </a:r>
            <a:r>
              <a:rPr lang="zh-CN" altLang="en-US"/>
              <a:t>为根的情况下，</a:t>
            </a:r>
            <a:r>
              <a:rPr lang="en-US" altLang="zh-CN"/>
              <a:t>u</a:t>
            </a:r>
            <a:r>
              <a:rPr lang="zh-CN" altLang="en-US"/>
              <a:t>子树的大小</a:t>
            </a:r>
            <a:endParaRPr lang="zh-CN" altLang="en-US"/>
          </a:p>
          <a:p>
            <a:r>
              <a:rPr lang="zh-CN" altLang="en-US"/>
              <a:t>设</a:t>
            </a:r>
            <a:r>
              <a:rPr lang="en-US" altLang="zh-CN"/>
              <a:t>size[i]</a:t>
            </a:r>
            <a:r>
              <a:rPr lang="zh-CN" altLang="en-US"/>
              <a:t>表示以</a:t>
            </a:r>
            <a:r>
              <a:rPr lang="en-US" altLang="zh-CN"/>
              <a:t>1</a:t>
            </a:r>
            <a:r>
              <a:rPr lang="zh-CN" altLang="en-US"/>
              <a:t>为根的情况下</a:t>
            </a:r>
            <a:r>
              <a:rPr lang="en-US" altLang="zh-CN"/>
              <a:t>i</a:t>
            </a:r>
            <a:r>
              <a:rPr lang="zh-CN" altLang="en-US"/>
              <a:t>子树的</a:t>
            </a:r>
            <a:r>
              <a:rPr lang="zh-CN" altLang="en-US"/>
              <a:t>大小</a:t>
            </a:r>
            <a:endParaRPr lang="zh-CN" altLang="en-US"/>
          </a:p>
          <a:p>
            <a:r>
              <a:rPr lang="en-US" altLang="zh-CN"/>
              <a:t>u</a:t>
            </a:r>
            <a:r>
              <a:rPr lang="zh-CN" altLang="en-US"/>
              <a:t>到根路径上每个点加的值不好计算，除此以外的点</a:t>
            </a:r>
            <a:r>
              <a:rPr lang="en-US" altLang="zh-CN"/>
              <a:t>v</a:t>
            </a:r>
            <a:r>
              <a:rPr lang="zh-CN" altLang="en-US"/>
              <a:t>加的值很好计算，即为</a:t>
            </a:r>
            <a:r>
              <a:rPr lang="en-US" altLang="zh-CN"/>
              <a:t>size[v]</a:t>
            </a:r>
            <a:endParaRPr lang="en-US" altLang="zh-CN"/>
          </a:p>
          <a:p>
            <a:r>
              <a:rPr lang="zh-CN" altLang="en-US"/>
              <a:t>先把好算的部分打标记</a:t>
            </a:r>
            <a:r>
              <a:rPr lang="zh-CN" altLang="en-US"/>
              <a:t>处理</a:t>
            </a:r>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r>
              <a:rPr lang="zh-CN" altLang="en-US"/>
              <a:t>继续观察，发现对于目前不好处理的这部分点，大部分情况下都是沿着重链修改</a:t>
            </a:r>
            <a:r>
              <a:rPr lang="zh-CN" altLang="en-US"/>
              <a:t>的</a:t>
            </a:r>
            <a:endParaRPr lang="zh-CN" altLang="en-US"/>
          </a:p>
          <a:p>
            <a:r>
              <a:rPr lang="zh-CN" altLang="en-US"/>
              <a:t>实际上由于树链剖分的性质，最多只有</a:t>
            </a:r>
            <a:r>
              <a:rPr lang="en-US" altLang="zh-CN"/>
              <a:t>O(logn)</a:t>
            </a:r>
            <a:r>
              <a:rPr lang="zh-CN" altLang="en-US"/>
              <a:t>个位置加的点权不是重链上下一个点的</a:t>
            </a:r>
            <a:r>
              <a:rPr lang="zh-CN" altLang="en-US"/>
              <a:t>点权</a:t>
            </a:r>
            <a:endParaRPr lang="zh-CN" altLang="en-US"/>
          </a:p>
          <a:p>
            <a:r>
              <a:rPr lang="zh-CN" altLang="en-US"/>
              <a:t>对这些位置特判，其他的重链上的点打标记</a:t>
            </a:r>
            <a:r>
              <a:rPr lang="zh-CN" altLang="en-US"/>
              <a:t>维护</a:t>
            </a:r>
            <a:endParaRPr lang="zh-CN" altLang="en-US"/>
          </a:p>
          <a:p>
            <a:r>
              <a:rPr lang="zh-CN" altLang="en-US"/>
              <a:t>总时间复杂度</a:t>
            </a:r>
            <a:r>
              <a:rPr lang="en-US" altLang="zh-CN"/>
              <a:t> O(n+mlog^2n)</a:t>
            </a:r>
            <a:endParaRPr lang="en-US" altLang="zh-CN"/>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P6157 有趣的游戏</a:t>
            </a:r>
            <a:endParaRPr lang="zh-CN" altLang="en-US"/>
          </a:p>
        </p:txBody>
      </p:sp>
      <p:pic>
        <p:nvPicPr>
          <p:cNvPr id="6" name="内容占位符 5"/>
          <p:cNvPicPr>
            <a:picLocks noChangeAspect="1"/>
          </p:cNvPicPr>
          <p:nvPr>
            <p:ph idx="1"/>
          </p:nvPr>
        </p:nvPicPr>
        <p:blipFill>
          <a:blip r:embed="rId1"/>
          <a:stretch>
            <a:fillRect/>
          </a:stretch>
        </p:blipFill>
        <p:spPr>
          <a:xfrm>
            <a:off x="838200" y="1691005"/>
            <a:ext cx="10515600" cy="2677160"/>
          </a:xfrm>
          <a:prstGeom prst="rect">
            <a:avLst/>
          </a:prstGeom>
        </p:spPr>
      </p:pic>
      <p:pic>
        <p:nvPicPr>
          <p:cNvPr id="7" name="图片 6"/>
          <p:cNvPicPr>
            <a:picLocks noChangeAspect="1"/>
          </p:cNvPicPr>
          <p:nvPr/>
        </p:nvPicPr>
        <p:blipFill>
          <a:blip r:embed="rId2"/>
          <a:stretch>
            <a:fillRect/>
          </a:stretch>
        </p:blipFill>
        <p:spPr>
          <a:xfrm>
            <a:off x="918845" y="4429125"/>
            <a:ext cx="10810875" cy="695325"/>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pic>
        <p:nvPicPr>
          <p:cNvPr id="4" name="内容占位符 3"/>
          <p:cNvPicPr>
            <a:picLocks noChangeAspect="1"/>
          </p:cNvPicPr>
          <p:nvPr/>
        </p:nvPicPr>
        <p:blipFill>
          <a:blip r:embed="rId1"/>
          <a:stretch>
            <a:fillRect/>
          </a:stretch>
        </p:blipFill>
        <p:spPr>
          <a:xfrm>
            <a:off x="838200" y="1825625"/>
            <a:ext cx="10353675" cy="414337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Codechef</a:t>
            </a:r>
            <a:r>
              <a:rPr lang="en-US" altLang="zh-CN" dirty="0"/>
              <a:t> DGCD</a:t>
            </a:r>
            <a:endParaRPr lang="zh-CN" altLang="en-US" dirty="0"/>
          </a:p>
        </p:txBody>
      </p:sp>
      <p:sp>
        <p:nvSpPr>
          <p:cNvPr id="3" name="内容占位符 2"/>
          <p:cNvSpPr>
            <a:spLocks noGrp="1"/>
          </p:cNvSpPr>
          <p:nvPr>
            <p:ph idx="1"/>
          </p:nvPr>
        </p:nvSpPr>
        <p:spPr/>
        <p:txBody>
          <a:bodyPr/>
          <a:lstStyle/>
          <a:p>
            <a:r>
              <a:rPr lang="zh-CN" altLang="en-US" dirty="0"/>
              <a:t>给出一棵</a:t>
            </a:r>
            <a:r>
              <a:rPr lang="en-US" altLang="zh-CN" dirty="0"/>
              <a:t>n</a:t>
            </a:r>
            <a:r>
              <a:rPr lang="zh-CN" altLang="en-US" dirty="0"/>
              <a:t>个点的点权树，有</a:t>
            </a:r>
            <a:r>
              <a:rPr lang="en-US" altLang="zh-CN" dirty="0"/>
              <a:t>m</a:t>
            </a:r>
            <a:r>
              <a:rPr lang="zh-CN" altLang="en-US" dirty="0"/>
              <a:t>次操作：</a:t>
            </a:r>
            <a:endParaRPr lang="zh-CN" altLang="en-US" dirty="0"/>
          </a:p>
          <a:p>
            <a:r>
              <a:rPr lang="en-US" altLang="zh-CN" dirty="0"/>
              <a:t>1</a:t>
            </a:r>
            <a:r>
              <a:rPr lang="zh-CN" altLang="en-US" dirty="0"/>
              <a:t>、询问一条路径上的</a:t>
            </a:r>
            <a:r>
              <a:rPr lang="en-US" altLang="zh-CN" dirty="0"/>
              <a:t>GCD</a:t>
            </a:r>
            <a:r>
              <a:rPr lang="zh-CN" altLang="en-US" dirty="0"/>
              <a:t>，即最大公约数</a:t>
            </a:r>
            <a:endParaRPr lang="zh-CN" altLang="en-US" dirty="0"/>
          </a:p>
          <a:p>
            <a:r>
              <a:rPr lang="en-US" altLang="zh-CN" dirty="0"/>
              <a:t>2</a:t>
            </a:r>
            <a:r>
              <a:rPr lang="zh-CN" altLang="en-US" dirty="0"/>
              <a:t>、将一段路径上的点权加上</a:t>
            </a:r>
            <a:r>
              <a:rPr lang="en-US" altLang="zh-CN" dirty="0"/>
              <a:t>d</a:t>
            </a:r>
            <a:endParaRPr lang="en-US" altLang="zh-CN" dirty="0"/>
          </a:p>
          <a:p>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P5305 [GXOI/GZOI2019] 旧词</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7315200" cy="3914775"/>
          </a:xfrm>
          <a:prstGeom prst="rect">
            <a:avLst/>
          </a:prstGeom>
        </p:spPr>
      </p:pic>
      <p:pic>
        <p:nvPicPr>
          <p:cNvPr id="6" name="图片 5"/>
          <p:cNvPicPr>
            <a:picLocks noChangeAspect="1"/>
          </p:cNvPicPr>
          <p:nvPr/>
        </p:nvPicPr>
        <p:blipFill>
          <a:blip r:embed="rId2"/>
          <a:stretch>
            <a:fillRect/>
          </a:stretch>
        </p:blipFill>
        <p:spPr>
          <a:xfrm>
            <a:off x="838200" y="5544185"/>
            <a:ext cx="5276850" cy="504825"/>
          </a:xfrm>
          <a:prstGeom prst="rect">
            <a:avLst/>
          </a:prstGeom>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P9808 [POI2022~2023R1] zbo</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8717915" cy="4351655"/>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CF1260F</a:t>
            </a:r>
            <a:r>
              <a:rPr lang="en-US" altLang="zh-CN"/>
              <a:t> Colored Tree</a:t>
            </a:r>
            <a:endParaRPr lang="en-US" altLang="zh-CN"/>
          </a:p>
        </p:txBody>
      </p:sp>
      <p:pic>
        <p:nvPicPr>
          <p:cNvPr id="4" name="内容占位符 3"/>
          <p:cNvPicPr>
            <a:picLocks noChangeAspect="1"/>
          </p:cNvPicPr>
          <p:nvPr>
            <p:ph idx="1"/>
          </p:nvPr>
        </p:nvPicPr>
        <p:blipFill>
          <a:blip r:embed="rId1"/>
          <a:stretch>
            <a:fillRect/>
          </a:stretch>
        </p:blipFill>
        <p:spPr>
          <a:xfrm>
            <a:off x="838200" y="1691005"/>
            <a:ext cx="7753350" cy="2505075"/>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P5558 心上秋</a:t>
            </a:r>
            <a:endParaRPr lang="zh-CN" altLang="en-US"/>
          </a:p>
        </p:txBody>
      </p:sp>
      <p:sp>
        <p:nvSpPr>
          <p:cNvPr id="5" name="内容占位符 4"/>
          <p:cNvSpPr/>
          <p:nvPr>
            <p:ph idx="1"/>
          </p:nvPr>
        </p:nvSpPr>
        <p:spPr/>
        <p:txBody>
          <a:bodyPr>
            <a:normAutofit fontScale="80000"/>
          </a:bodyPr>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en-US" altLang="zh-CN"/>
          </a:p>
          <a:p>
            <a:r>
              <a:rPr lang="en-US" altLang="zh-CN"/>
              <a:t>n&lt;=30000,m&lt;=300000,</a:t>
            </a:r>
            <a:r>
              <a:rPr lang="zh-CN" altLang="en-US"/>
              <a:t>每个位置</a:t>
            </a:r>
            <a:r>
              <a:rPr lang="zh-CN" altLang="en-US"/>
              <a:t>的权值</a:t>
            </a:r>
            <a:r>
              <a:rPr lang="en-US" altLang="zh-CN"/>
              <a:t>&lt;=5</a:t>
            </a:r>
            <a:endParaRPr lang="en-US" altLang="zh-CN"/>
          </a:p>
        </p:txBody>
      </p:sp>
      <p:pic>
        <p:nvPicPr>
          <p:cNvPr id="6" name="内容占位符 3"/>
          <p:cNvPicPr>
            <a:picLocks noChangeAspect="1"/>
          </p:cNvPicPr>
          <p:nvPr/>
        </p:nvPicPr>
        <p:blipFill>
          <a:blip r:embed="rId1"/>
          <a:stretch>
            <a:fillRect/>
          </a:stretch>
        </p:blipFill>
        <p:spPr>
          <a:xfrm>
            <a:off x="838200" y="1382395"/>
            <a:ext cx="7960360" cy="4351655"/>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CF980E</a:t>
            </a:r>
            <a:r>
              <a:rPr lang="en-US" altLang="zh-CN"/>
              <a:t> The Number Games</a:t>
            </a:r>
            <a:endParaRPr lang="en-US" altLang="zh-CN"/>
          </a:p>
        </p:txBody>
      </p:sp>
      <p:pic>
        <p:nvPicPr>
          <p:cNvPr id="4" name="内容占位符 3"/>
          <p:cNvPicPr>
            <a:picLocks noChangeAspect="1"/>
          </p:cNvPicPr>
          <p:nvPr>
            <p:ph idx="1"/>
          </p:nvPr>
        </p:nvPicPr>
        <p:blipFill>
          <a:blip r:embed="rId1"/>
          <a:stretch>
            <a:fillRect/>
          </a:stretch>
        </p:blipFill>
        <p:spPr>
          <a:xfrm>
            <a:off x="1143000" y="1825625"/>
            <a:ext cx="9905365" cy="4351655"/>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sym typeface="+mn-ea"/>
              </a:rPr>
              <a:t>Solution</a:t>
            </a:r>
            <a:endParaRPr lang="zh-CN" altLang="en-US"/>
          </a:p>
        </p:txBody>
      </p:sp>
      <p:pic>
        <p:nvPicPr>
          <p:cNvPr id="4" name="内容占位符 3"/>
          <p:cNvPicPr>
            <a:picLocks noChangeAspect="1"/>
          </p:cNvPicPr>
          <p:nvPr>
            <p:ph idx="1"/>
          </p:nvPr>
        </p:nvPicPr>
        <p:blipFill>
          <a:blip r:embed="rId1"/>
          <a:stretch>
            <a:fillRect/>
          </a:stretch>
        </p:blipFill>
        <p:spPr>
          <a:xfrm>
            <a:off x="899795" y="2288540"/>
            <a:ext cx="10391775" cy="3524250"/>
          </a:xfrm>
          <a:prstGeom prst="rect">
            <a:avLst/>
          </a:prstGeom>
        </p:spPr>
      </p:pic>
    </p:spTree>
  </p:cSld>
  <p:clrMapOvr>
    <a:masterClrMapping/>
  </p:clrMapOvr>
</p:sld>
</file>

<file path=ppt/tags/tag1.xml><?xml version="1.0" encoding="utf-8"?>
<p:tagLst xmlns:p="http://schemas.openxmlformats.org/presentationml/2006/main">
  <p:tag name="KSO_WM_BEAUTIFY_FLAG" val=""/>
</p:tagLst>
</file>

<file path=ppt/tags/tag10.xml><?xml version="1.0" encoding="utf-8"?>
<p:tagLst xmlns:p="http://schemas.openxmlformats.org/presentationml/2006/main">
  <p:tag name="KSO_WPP_MARK_KEY" val="d020f0ad-5c15-4582-9ad6-ef46aaea1da3"/>
  <p:tag name="COMMONDATA" val="eyJoZGlkIjoiNTIwNDJiYTdhNzQxZDA4MTgxMDc3YmZjNzFjZDAxMmYifQ=="/>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UNIT_PLACING_PICTURE_USER_VIEWPORT" val="{&quot;height&quot;:7035,&quot;width&quot;:18510}"/>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M_UNIT_PLACING_PICTURE_USER_VIEWPORT" val="{&quot;height&quot;:10799.99842519685,&quot;width&quot;:6461.768503937008}"/>
</p:tagLst>
</file>

<file path=ppt/tags/tag9.xml><?xml version="1.0" encoding="utf-8"?>
<p:tagLst xmlns:p="http://schemas.openxmlformats.org/presentationml/2006/main">
  <p:tag name="KSO_WM_UNIT_PLACING_PICTURE_USER_VIEWPORT" val="{&quot;height&quot;:10800,&quot;width&quot;:6982.32440944881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8537</Words>
  <Application>WPS 演示</Application>
  <PresentationFormat>宽屏</PresentationFormat>
  <Paragraphs>546</Paragraphs>
  <Slides>104</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3</vt:i4>
      </vt:variant>
      <vt:variant>
        <vt:lpstr>幻灯片标题</vt:lpstr>
      </vt:variant>
      <vt:variant>
        <vt:i4>104</vt:i4>
      </vt:variant>
    </vt:vector>
  </HeadingPairs>
  <TitlesOfParts>
    <vt:vector size="116" baseType="lpstr">
      <vt:lpstr>Arial</vt:lpstr>
      <vt:lpstr>宋体</vt:lpstr>
      <vt:lpstr>Wingdings</vt:lpstr>
      <vt:lpstr>等线 Light</vt:lpstr>
      <vt:lpstr>等线</vt:lpstr>
      <vt:lpstr>微软雅黑</vt:lpstr>
      <vt:lpstr>Arial Unicode MS</vt:lpstr>
      <vt:lpstr>Calibri</vt:lpstr>
      <vt:lpstr>Office 主题​​</vt:lpstr>
      <vt:lpstr>Paint.Picture</vt:lpstr>
      <vt:lpstr>Paint.Picture</vt:lpstr>
      <vt:lpstr>Paint.Picture</vt:lpstr>
      <vt:lpstr>树链剖分</vt:lpstr>
      <vt:lpstr>树链剖分</vt:lpstr>
      <vt:lpstr>Luogu4211 [LNOI2014]LCA</vt:lpstr>
      <vt:lpstr>Solution</vt:lpstr>
      <vt:lpstr>Solution</vt:lpstr>
      <vt:lpstr>Solution</vt:lpstr>
      <vt:lpstr>Luogu5354 [Ynoi2017]由乃的OJ</vt:lpstr>
      <vt:lpstr>Solution</vt:lpstr>
      <vt:lpstr>Codechef DGCD</vt:lpstr>
      <vt:lpstr>Solution</vt:lpstr>
      <vt:lpstr>Solution</vt:lpstr>
      <vt:lpstr>Luogu T11738</vt:lpstr>
      <vt:lpstr>Solution</vt:lpstr>
      <vt:lpstr>Solution</vt:lpstr>
      <vt:lpstr>Solution</vt:lpstr>
      <vt:lpstr>Wannafly 挑战赛 13F</vt:lpstr>
      <vt:lpstr>Solution</vt:lpstr>
      <vt:lpstr>Solution</vt:lpstr>
      <vt:lpstr>P3401 洛谷树</vt:lpstr>
      <vt:lpstr>Solution</vt:lpstr>
      <vt:lpstr>BZOJ3306 树</vt:lpstr>
      <vt:lpstr>Solution</vt:lpstr>
      <vt:lpstr>Solution</vt:lpstr>
      <vt:lpstr>Solution</vt:lpstr>
      <vt:lpstr>Codeforces 757G（弱化版）</vt:lpstr>
      <vt:lpstr>Solution</vt:lpstr>
      <vt:lpstr>Solution</vt:lpstr>
      <vt:lpstr>CF696E ...Wait for it...</vt:lpstr>
      <vt:lpstr>Solution1</vt:lpstr>
      <vt:lpstr>Solution2</vt:lpstr>
      <vt:lpstr>CF1017G The Tree</vt:lpstr>
      <vt:lpstr>Solution</vt:lpstr>
      <vt:lpstr>Solution</vt:lpstr>
      <vt:lpstr>Solution</vt:lpstr>
      <vt:lpstr>洛谷P5773 [JSOI2016] 轻重路径</vt:lpstr>
      <vt:lpstr>Solution</vt:lpstr>
      <vt:lpstr>BZOJ 3159 决战</vt:lpstr>
      <vt:lpstr>Solution1</vt:lpstr>
      <vt:lpstr>Solution2</vt:lpstr>
      <vt:lpstr>LOJ6498. 「雅礼集训 2018 Day2」农民</vt:lpstr>
      <vt:lpstr>Solution</vt:lpstr>
      <vt:lpstr>CF536E Tavas on the Path</vt:lpstr>
      <vt:lpstr>Solution</vt:lpstr>
      <vt:lpstr>洛谷 P3313 [SDOI2014] 旅行</vt:lpstr>
      <vt:lpstr>Solution</vt:lpstr>
      <vt:lpstr>P9999 [Ynoi2000] tmostnrq</vt:lpstr>
      <vt:lpstr>Solution</vt:lpstr>
      <vt:lpstr>P9997 [Ynoi2000] pmpkmp&amp; THUSC2022 D1T4 字符树</vt:lpstr>
      <vt:lpstr>Solution</vt:lpstr>
      <vt:lpstr>Solution</vt:lpstr>
      <vt:lpstr>树链剖分维护子树信息</vt:lpstr>
      <vt:lpstr>Luogu5314 [Ynoi2011]ODT（弱化版）</vt:lpstr>
      <vt:lpstr>Solution1</vt:lpstr>
      <vt:lpstr>Solution2</vt:lpstr>
      <vt:lpstr>Solution2</vt:lpstr>
      <vt:lpstr>Solution3</vt:lpstr>
      <vt:lpstr>Solution3</vt:lpstr>
      <vt:lpstr>CF1172E Nauuo and ODT</vt:lpstr>
      <vt:lpstr>Solution</vt:lpstr>
      <vt:lpstr>Solution</vt:lpstr>
      <vt:lpstr>Solution</vt:lpstr>
      <vt:lpstr>Solution</vt:lpstr>
      <vt:lpstr>CF960H Santa's Gift</vt:lpstr>
      <vt:lpstr>Solution</vt:lpstr>
      <vt:lpstr>CF482E ELCA</vt:lpstr>
      <vt:lpstr>Solution</vt:lpstr>
      <vt:lpstr>树链剖分上二分找路径</vt:lpstr>
      <vt:lpstr>未公开题目</vt:lpstr>
      <vt:lpstr>Solution</vt:lpstr>
      <vt:lpstr>Meta Hacker Cup 2022 Final Round D</vt:lpstr>
      <vt:lpstr>Solution</vt:lpstr>
      <vt:lpstr>Solution</vt:lpstr>
      <vt:lpstr>Solution</vt:lpstr>
      <vt:lpstr>PowerPoint 演示文稿</vt:lpstr>
      <vt:lpstr>PowerPoint 演示文稿</vt:lpstr>
      <vt:lpstr>其他用到树链剖分的题目</vt:lpstr>
      <vt:lpstr>山东省队集训2019的题</vt:lpstr>
      <vt:lpstr>Solution</vt:lpstr>
      <vt:lpstr>CF504E Misha and LCP on Tree</vt:lpstr>
      <vt:lpstr>Solution</vt:lpstr>
      <vt:lpstr>P9399 「DBOI」Round 1 人生如树</vt:lpstr>
      <vt:lpstr>Solution</vt:lpstr>
      <vt:lpstr>P5499 [LnOI2019] Abbi并不想研学</vt:lpstr>
      <vt:lpstr>Solution</vt:lpstr>
      <vt:lpstr>CF1254D Tree Queries</vt:lpstr>
      <vt:lpstr>Solution</vt:lpstr>
      <vt:lpstr>Solution</vt:lpstr>
      <vt:lpstr>P6157 有趣的游戏</vt:lpstr>
      <vt:lpstr>Solution</vt:lpstr>
      <vt:lpstr>P5305 [GXOI/GZOI2019] 旧词</vt:lpstr>
      <vt:lpstr>Solution</vt:lpstr>
      <vt:lpstr>P9808 [POI2022~2023R1] zbo</vt:lpstr>
      <vt:lpstr>Solution</vt:lpstr>
      <vt:lpstr>CF1260F Colored Tree</vt:lpstr>
      <vt:lpstr>Solution</vt:lpstr>
      <vt:lpstr>P5558 心上秋</vt:lpstr>
      <vt:lpstr>Solution</vt:lpstr>
      <vt:lpstr>CF980E The Number Games</vt:lpstr>
      <vt:lpstr>Solution</vt:lpstr>
      <vt:lpstr>P9620 歌姬</vt:lpstr>
      <vt:lpstr>Solution</vt:lpstr>
      <vt:lpstr>P4374 [USACO18OPEN] Disruption P</vt:lpstr>
      <vt:lpstr>Solution</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 Chengze</dc:creator>
  <cp:lastModifiedBy>WPS_1666774866</cp:lastModifiedBy>
  <cp:revision>219</cp:revision>
  <dcterms:created xsi:type="dcterms:W3CDTF">2020-06-19T13:22:00Z</dcterms:created>
  <dcterms:modified xsi:type="dcterms:W3CDTF">2024-11-11T11:46:57Z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19C8FE64E9E74F808E3D36A19B11A2E5</vt:lpwstr>
  </property>
  <property fmtid="{D5CDD505-2E9C-101B-9397-08002B2CF9AE}" pid="3" name="KSOProductBuildVer">
    <vt:lpwstr>2052-12.1.0.18608</vt:lpwstr>
  </property>
</Properties>
</file>